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wmv" ContentType="video/x-ms-wmv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56" r:id="rId3"/>
    <p:sldId id="328" r:id="rId4"/>
    <p:sldId id="257" r:id="rId5"/>
    <p:sldId id="258" r:id="rId6"/>
    <p:sldId id="329" r:id="rId7"/>
    <p:sldId id="330" r:id="rId8"/>
    <p:sldId id="301" r:id="rId9"/>
    <p:sldId id="294" r:id="rId10"/>
    <p:sldId id="260" r:id="rId11"/>
    <p:sldId id="332" r:id="rId12"/>
    <p:sldId id="333" r:id="rId13"/>
    <p:sldId id="334" r:id="rId14"/>
    <p:sldId id="336" r:id="rId15"/>
    <p:sldId id="337" r:id="rId16"/>
    <p:sldId id="261" r:id="rId17"/>
    <p:sldId id="338" r:id="rId18"/>
    <p:sldId id="388" r:id="rId19"/>
    <p:sldId id="397" r:id="rId20"/>
    <p:sldId id="396" r:id="rId21"/>
    <p:sldId id="360" r:id="rId22"/>
    <p:sldId id="368" r:id="rId23"/>
    <p:sldId id="361" r:id="rId24"/>
    <p:sldId id="369" r:id="rId25"/>
    <p:sldId id="363" r:id="rId26"/>
    <p:sldId id="370" r:id="rId27"/>
    <p:sldId id="278" r:id="rId28"/>
  </p:sldIdLst>
  <p:sldSz cx="9144000" cy="514159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641"/>
    <a:srgbClr val="F5D733"/>
    <a:srgbClr val="A9D25A"/>
    <a:srgbClr val="FF5050"/>
    <a:srgbClr val="98D2E3"/>
    <a:srgbClr val="FBE22D"/>
    <a:srgbClr val="EA5514"/>
    <a:srgbClr val="7BBFAA"/>
    <a:srgbClr val="EB4544"/>
    <a:srgbClr val="DDDD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117" d="100"/>
          <a:sy n="117" d="100"/>
        </p:scale>
        <p:origin x="-222" y="-90"/>
      </p:cViewPr>
      <p:guideLst>
        <p:guide orient="horz" pos="1575"/>
        <p:guide pos="299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-3846" y="-90"/>
      </p:cViewPr>
      <p:guideLst>
        <p:guide orient="horz" pos="2801"/>
        <p:guide pos="2245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00D77-675F-4030-AD1B-4A6B1A09998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8A185-F9DB-4B92-A1A8-CCD8A76DEA2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326"/>
            <a:ext cx="7772400" cy="110217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3751"/>
            <a:ext cx="6400800" cy="13140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34"/>
            <a:ext cx="2057400" cy="328868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34"/>
            <a:ext cx="6019800" cy="328868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4156"/>
            <a:ext cx="7772400" cy="1021241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79363"/>
            <a:ext cx="7772400" cy="1124793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899835"/>
            <a:ext cx="4038600" cy="25435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899835"/>
            <a:ext cx="4038600" cy="254358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0980"/>
            <a:ext cx="4040188" cy="4796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0653"/>
            <a:ext cx="4040188" cy="29625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0980"/>
            <a:ext cx="4041775" cy="47967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0653"/>
            <a:ext cx="4041775" cy="296255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24"/>
            <a:ext cx="3008313" cy="87126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25"/>
            <a:ext cx="5111750" cy="438848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5993"/>
            <a:ext cx="3008313" cy="3517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599339"/>
            <a:ext cx="5486400" cy="42492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439"/>
            <a:ext cx="5486400" cy="308514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4262"/>
            <a:ext cx="5486400" cy="6034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15"/>
            <a:ext cx="8229600" cy="85698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99780"/>
            <a:ext cx="8229600" cy="3393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254065-6D17-4A3A-91E4-21B75217D36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5792"/>
            <a:ext cx="2895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5792"/>
            <a:ext cx="2133600" cy="27375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A8F8CD-9200-4504-81DD-97A3817DB8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microsoft.com/office/2007/relationships/media" Target="../media/media2.wmv"/><Relationship Id="rId1" Type="http://schemas.openxmlformats.org/officeDocument/2006/relationships/video" Target="../media/media2.wmv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905376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581776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400550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816601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6819901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337426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6540501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001001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391526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204076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426201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7712076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6956426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6673851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5870576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400676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067301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4"/>
          <p:cNvSpPr>
            <a:spLocks noChangeArrowheads="1"/>
          </p:cNvSpPr>
          <p:nvPr/>
        </p:nvSpPr>
        <p:spPr bwMode="auto">
          <a:xfrm>
            <a:off x="4714876" y="2240598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086476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080126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054726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5826126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022976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019801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5946776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5842001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5911851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188076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5702301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5435601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5019676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3" name="Rectangle 40"/>
          <p:cNvSpPr>
            <a:spLocks noChangeArrowheads="1"/>
          </p:cNvSpPr>
          <p:nvPr/>
        </p:nvSpPr>
        <p:spPr bwMode="auto">
          <a:xfrm>
            <a:off x="683260" y="1918335"/>
            <a:ext cx="3913505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800" b="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13</a:t>
            </a:r>
            <a:r>
              <a:rPr kumimoji="0" lang="zh-CN" altLang="en-US" sz="2800" b="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组实训项目展示报告</a:t>
            </a:r>
            <a:endParaRPr kumimoji="0" lang="zh-CN" altLang="en-US" sz="2800" b="0" i="0" u="none" strike="noStrike" cap="none" normalizeH="0" baseline="0" dirty="0" smtClean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1034" name="Rectangle 41"/>
          <p:cNvSpPr>
            <a:spLocks noChangeArrowheads="1"/>
          </p:cNvSpPr>
          <p:nvPr/>
        </p:nvSpPr>
        <p:spPr bwMode="auto">
          <a:xfrm>
            <a:off x="1014413" y="2336925"/>
            <a:ext cx="2781300" cy="1123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lvl="0"/>
            <a:r>
              <a:rPr kumimoji="0" lang="zh-CN" altLang="zh-CN" sz="7300" b="1" i="0" u="none" strike="noStrike" cap="none" normalizeH="0" baseline="0" dirty="0" smtClean="0">
                <a:ln>
                  <a:noFill/>
                </a:ln>
                <a:solidFill>
                  <a:srgbClr val="3A3A3A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淘兴趣</a:t>
            </a:r>
            <a:endParaRPr kumimoji="0" lang="zh-CN" altLang="zh-CN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48" name="Rectangle 40"/>
          <p:cNvSpPr>
            <a:spLocks noChangeArrowheads="1"/>
          </p:cNvSpPr>
          <p:nvPr/>
        </p:nvSpPr>
        <p:spPr bwMode="auto">
          <a:xfrm>
            <a:off x="1259632" y="1539716"/>
            <a:ext cx="3008002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400" b="1" i="0" u="none" strike="noStrike" cap="none" normalizeH="0" baseline="0" dirty="0" smtClean="0">
                <a:ln>
                  <a:noFill/>
                </a:ln>
                <a:solidFill>
                  <a:srgbClr val="EA551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FINAL REPORT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rgbClr val="EA551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1917813" y="3831828"/>
            <a:ext cx="975535" cy="257572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EA55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2018.7.11</a:t>
            </a:r>
            <a:endParaRPr lang="zh-CN" altLang="en-US" sz="1050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7940372.mp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1322684" y="-98679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spd="slow"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3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0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7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4" dur="1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41" dur="15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8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55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2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9" dur="150" fill="hold"/>
                                        <p:tgtEl>
                                          <p:spTgt spid="10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6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3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0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7" dur="1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4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1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8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25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3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32" dur="150" fill="hold"/>
                                        <p:tgtEl>
                                          <p:spTgt spid="10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9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3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46" dur="150" fill="hold"/>
                                        <p:tgtEl>
                                          <p:spTgt spid="10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7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1" dur="3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3" dur="150" fill="hold"/>
                                        <p:tgtEl>
                                          <p:spTgt spid="10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4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8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60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5" dur="3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67" dur="150" fill="hold"/>
                                        <p:tgtEl>
                                          <p:spTgt spid="10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0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2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74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5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81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2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4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3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8" dur="150" fill="hold"/>
                                        <p:tgtEl>
                                          <p:spTgt spid="10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1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95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0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02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5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6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7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9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16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7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1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2" presetID="6" presetClass="emph" presetSubtype="0" autoRev="1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223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4" presetID="5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6" dur="8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27" dur="8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28" dur="800"/>
                                        <p:tgtEl>
                                          <p:spTgt spid="1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3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100">
                <p:cTn id="24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1024" grpId="0" animBg="1"/>
      <p:bldP spid="1024" grpId="1" animBg="1"/>
      <p:bldP spid="1025" grpId="0" animBg="1"/>
      <p:bldP spid="1025" grpId="1" animBg="1"/>
      <p:bldP spid="1027" grpId="0" animBg="1"/>
      <p:bldP spid="1027" grpId="1" animBg="1"/>
      <p:bldP spid="1028" grpId="0" animBg="1"/>
      <p:bldP spid="1028" grpId="1" animBg="1"/>
      <p:bldP spid="1029" grpId="0" animBg="1"/>
      <p:bldP spid="1029" grpId="1" animBg="1"/>
      <p:bldP spid="1030" grpId="0" animBg="1"/>
      <p:bldP spid="1030" grpId="1" animBg="1"/>
      <p:bldP spid="1033" grpId="0"/>
      <p:bldP spid="48" grpId="0"/>
      <p:bldP spid="5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60" name="Group 24"/>
          <p:cNvGrpSpPr/>
          <p:nvPr/>
        </p:nvGrpSpPr>
        <p:grpSpPr bwMode="auto">
          <a:xfrm>
            <a:off x="6819900" y="1133157"/>
            <a:ext cx="676275" cy="3394075"/>
            <a:chOff x="0" y="0"/>
            <a:chExt cx="426" cy="2138"/>
          </a:xfrm>
        </p:grpSpPr>
        <p:grpSp>
          <p:nvGrpSpPr>
            <p:cNvPr id="39961" name="Group 25"/>
            <p:cNvGrpSpPr/>
            <p:nvPr/>
          </p:nvGrpSpPr>
          <p:grpSpPr bwMode="auto">
            <a:xfrm>
              <a:off x="0" y="0"/>
              <a:ext cx="426" cy="1653"/>
              <a:chOff x="0" y="0"/>
              <a:chExt cx="426" cy="1653"/>
            </a:xfrm>
          </p:grpSpPr>
          <p:sp>
            <p:nvSpPr>
              <p:cNvPr id="39962" name="Rectangle 26"/>
              <p:cNvSpPr>
                <a:spLocks noChangeArrowheads="1"/>
              </p:cNvSpPr>
              <p:nvPr/>
            </p:nvSpPr>
            <p:spPr bwMode="auto">
              <a:xfrm>
                <a:off x="60" y="59"/>
                <a:ext cx="307" cy="1535"/>
              </a:xfrm>
              <a:prstGeom prst="rect">
                <a:avLst/>
              </a:prstGeom>
              <a:noFill/>
              <a:ln w="6350" cmpd="sng">
                <a:solidFill>
                  <a:srgbClr val="0DAF8D"/>
                </a:solidFill>
                <a:prstDash val="dash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3" name="Freeform 27"/>
              <p:cNvSpPr/>
              <p:nvPr/>
            </p:nvSpPr>
            <p:spPr bwMode="auto">
              <a:xfrm>
                <a:off x="60" y="59"/>
                <a:ext cx="307" cy="1535"/>
              </a:xfrm>
              <a:custGeom>
                <a:avLst/>
                <a:gdLst>
                  <a:gd name="T0" fmla="*/ 307 w 307"/>
                  <a:gd name="T1" fmla="*/ 0 h 1535"/>
                  <a:gd name="T2" fmla="*/ 0 w 307"/>
                  <a:gd name="T3" fmla="*/ 217 h 1535"/>
                  <a:gd name="T4" fmla="*/ 143 w 307"/>
                  <a:gd name="T5" fmla="*/ 321 h 1535"/>
                  <a:gd name="T6" fmla="*/ 307 w 307"/>
                  <a:gd name="T7" fmla="*/ 464 h 1535"/>
                  <a:gd name="T8" fmla="*/ 143 w 307"/>
                  <a:gd name="T9" fmla="*/ 631 h 1535"/>
                  <a:gd name="T10" fmla="*/ 0 w 307"/>
                  <a:gd name="T11" fmla="*/ 853 h 1535"/>
                  <a:gd name="T12" fmla="*/ 111 w 307"/>
                  <a:gd name="T13" fmla="*/ 1058 h 1535"/>
                  <a:gd name="T14" fmla="*/ 307 w 307"/>
                  <a:gd name="T15" fmla="*/ 957 h 1535"/>
                  <a:gd name="T16" fmla="*/ 126 w 307"/>
                  <a:gd name="T17" fmla="*/ 1269 h 1535"/>
                  <a:gd name="T18" fmla="*/ 307 w 307"/>
                  <a:gd name="T19" fmla="*/ 1535 h 1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7" h="1535">
                    <a:moveTo>
                      <a:pt x="307" y="0"/>
                    </a:moveTo>
                    <a:lnTo>
                      <a:pt x="0" y="217"/>
                    </a:lnTo>
                    <a:lnTo>
                      <a:pt x="143" y="321"/>
                    </a:lnTo>
                    <a:lnTo>
                      <a:pt x="307" y="464"/>
                    </a:lnTo>
                    <a:lnTo>
                      <a:pt x="143" y="631"/>
                    </a:lnTo>
                    <a:lnTo>
                      <a:pt x="0" y="853"/>
                    </a:lnTo>
                    <a:lnTo>
                      <a:pt x="111" y="1058"/>
                    </a:lnTo>
                    <a:lnTo>
                      <a:pt x="307" y="957"/>
                    </a:lnTo>
                    <a:lnTo>
                      <a:pt x="126" y="1269"/>
                    </a:lnTo>
                    <a:lnTo>
                      <a:pt x="307" y="1535"/>
                    </a:lnTo>
                  </a:path>
                </a:pathLst>
              </a:custGeom>
              <a:noFill/>
              <a:ln w="6350" cap="flat" cmpd="sng">
                <a:solidFill>
                  <a:srgbClr val="595757"/>
                </a:solidFill>
                <a:prstDash val="dash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4" name="Freeform 28"/>
              <p:cNvSpPr/>
              <p:nvPr/>
            </p:nvSpPr>
            <p:spPr bwMode="auto">
              <a:xfrm>
                <a:off x="60" y="1328"/>
                <a:ext cx="307" cy="266"/>
              </a:xfrm>
              <a:custGeom>
                <a:avLst/>
                <a:gdLst>
                  <a:gd name="T0" fmla="*/ 0 w 307"/>
                  <a:gd name="T1" fmla="*/ 266 h 266"/>
                  <a:gd name="T2" fmla="*/ 126 w 307"/>
                  <a:gd name="T3" fmla="*/ 0 h 266"/>
                  <a:gd name="T4" fmla="*/ 307 w 307"/>
                  <a:gd name="T5" fmla="*/ 64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7" h="266">
                    <a:moveTo>
                      <a:pt x="0" y="266"/>
                    </a:moveTo>
                    <a:lnTo>
                      <a:pt x="126" y="0"/>
                    </a:lnTo>
                    <a:lnTo>
                      <a:pt x="307" y="64"/>
                    </a:lnTo>
                  </a:path>
                </a:pathLst>
              </a:custGeom>
              <a:noFill/>
              <a:ln w="6350" cap="flat" cmpd="sng">
                <a:solidFill>
                  <a:srgbClr val="595757"/>
                </a:solidFill>
                <a:prstDash val="dash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5" name="Freeform 29"/>
              <p:cNvSpPr/>
              <p:nvPr/>
            </p:nvSpPr>
            <p:spPr bwMode="auto">
              <a:xfrm>
                <a:off x="60" y="229"/>
                <a:ext cx="307" cy="683"/>
              </a:xfrm>
              <a:custGeom>
                <a:avLst/>
                <a:gdLst>
                  <a:gd name="T0" fmla="*/ 0 w 307"/>
                  <a:gd name="T1" fmla="*/ 683 h 683"/>
                  <a:gd name="T2" fmla="*/ 307 w 307"/>
                  <a:gd name="T3" fmla="*/ 553 h 683"/>
                  <a:gd name="T4" fmla="*/ 143 w 307"/>
                  <a:gd name="T5" fmla="*/ 461 h 683"/>
                  <a:gd name="T6" fmla="*/ 0 w 307"/>
                  <a:gd name="T7" fmla="*/ 345 h 683"/>
                  <a:gd name="T8" fmla="*/ 143 w 307"/>
                  <a:gd name="T9" fmla="*/ 151 h 683"/>
                  <a:gd name="T10" fmla="*/ 307 w 307"/>
                  <a:gd name="T11" fmla="*/ 0 h 6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7" h="683">
                    <a:moveTo>
                      <a:pt x="0" y="683"/>
                    </a:moveTo>
                    <a:lnTo>
                      <a:pt x="307" y="553"/>
                    </a:lnTo>
                    <a:lnTo>
                      <a:pt x="143" y="461"/>
                    </a:lnTo>
                    <a:lnTo>
                      <a:pt x="0" y="345"/>
                    </a:lnTo>
                    <a:lnTo>
                      <a:pt x="143" y="151"/>
                    </a:lnTo>
                    <a:lnTo>
                      <a:pt x="307" y="0"/>
                    </a:lnTo>
                  </a:path>
                </a:pathLst>
              </a:custGeom>
              <a:noFill/>
              <a:ln w="6350" cap="flat" cmpd="sng">
                <a:solidFill>
                  <a:srgbClr val="595757"/>
                </a:solidFill>
                <a:prstDash val="dash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6" name="Oval 30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19" cy="119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7" name="Oval 31"/>
              <p:cNvSpPr>
                <a:spLocks noChangeArrowheads="1"/>
              </p:cNvSpPr>
              <p:nvPr/>
            </p:nvSpPr>
            <p:spPr bwMode="auto">
              <a:xfrm>
                <a:off x="143" y="322"/>
                <a:ext cx="119" cy="11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8" name="Oval 32"/>
              <p:cNvSpPr>
                <a:spLocks noChangeArrowheads="1"/>
              </p:cNvSpPr>
              <p:nvPr/>
            </p:nvSpPr>
            <p:spPr bwMode="auto">
              <a:xfrm>
                <a:off x="143" y="631"/>
                <a:ext cx="119" cy="118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9" name="Oval 33"/>
              <p:cNvSpPr>
                <a:spLocks noChangeArrowheads="1"/>
              </p:cNvSpPr>
              <p:nvPr/>
            </p:nvSpPr>
            <p:spPr bwMode="auto">
              <a:xfrm>
                <a:off x="0" y="853"/>
                <a:ext cx="119" cy="118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0" name="Oval 34"/>
              <p:cNvSpPr>
                <a:spLocks noChangeArrowheads="1"/>
              </p:cNvSpPr>
              <p:nvPr/>
            </p:nvSpPr>
            <p:spPr bwMode="auto">
              <a:xfrm>
                <a:off x="112" y="1060"/>
                <a:ext cx="117" cy="117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1" name="Oval 35"/>
              <p:cNvSpPr>
                <a:spLocks noChangeArrowheads="1"/>
              </p:cNvSpPr>
              <p:nvPr/>
            </p:nvSpPr>
            <p:spPr bwMode="auto">
              <a:xfrm>
                <a:off x="310" y="464"/>
                <a:ext cx="116" cy="118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2" name="Oval 36"/>
              <p:cNvSpPr>
                <a:spLocks noChangeArrowheads="1"/>
              </p:cNvSpPr>
              <p:nvPr/>
            </p:nvSpPr>
            <p:spPr bwMode="auto">
              <a:xfrm>
                <a:off x="310" y="958"/>
                <a:ext cx="116" cy="117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3" name="Oval 37"/>
              <p:cNvSpPr>
                <a:spLocks noChangeArrowheads="1"/>
              </p:cNvSpPr>
              <p:nvPr/>
            </p:nvSpPr>
            <p:spPr bwMode="auto">
              <a:xfrm>
                <a:off x="129" y="1269"/>
                <a:ext cx="116" cy="118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4" name="Oval 38"/>
              <p:cNvSpPr>
                <a:spLocks noChangeArrowheads="1"/>
              </p:cNvSpPr>
              <p:nvPr/>
            </p:nvSpPr>
            <p:spPr bwMode="auto">
              <a:xfrm>
                <a:off x="310" y="0"/>
                <a:ext cx="116" cy="119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5" name="Oval 39"/>
              <p:cNvSpPr>
                <a:spLocks noChangeArrowheads="1"/>
              </p:cNvSpPr>
              <p:nvPr/>
            </p:nvSpPr>
            <p:spPr bwMode="auto">
              <a:xfrm>
                <a:off x="173" y="18"/>
                <a:ext cx="82" cy="83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6" name="Oval 40"/>
              <p:cNvSpPr>
                <a:spLocks noChangeArrowheads="1"/>
              </p:cNvSpPr>
              <p:nvPr/>
            </p:nvSpPr>
            <p:spPr bwMode="auto">
              <a:xfrm>
                <a:off x="0" y="1535"/>
                <a:ext cx="119" cy="118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7" name="Oval 41"/>
              <p:cNvSpPr>
                <a:spLocks noChangeArrowheads="1"/>
              </p:cNvSpPr>
              <p:nvPr/>
            </p:nvSpPr>
            <p:spPr bwMode="auto">
              <a:xfrm>
                <a:off x="310" y="1535"/>
                <a:ext cx="116" cy="118"/>
              </a:xfrm>
              <a:prstGeom prst="ellipse">
                <a:avLst/>
              </a:prstGeom>
              <a:solidFill>
                <a:srgbClr val="FBE2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8" name="Oval 42"/>
              <p:cNvSpPr>
                <a:spLocks noChangeArrowheads="1"/>
              </p:cNvSpPr>
              <p:nvPr/>
            </p:nvSpPr>
            <p:spPr bwMode="auto">
              <a:xfrm>
                <a:off x="173" y="1553"/>
                <a:ext cx="82" cy="82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9" name="Oval 43"/>
              <p:cNvSpPr>
                <a:spLocks noChangeArrowheads="1"/>
              </p:cNvSpPr>
              <p:nvPr/>
            </p:nvSpPr>
            <p:spPr bwMode="auto">
              <a:xfrm>
                <a:off x="18" y="235"/>
                <a:ext cx="83" cy="82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0" name="Oval 44"/>
              <p:cNvSpPr>
                <a:spLocks noChangeArrowheads="1"/>
              </p:cNvSpPr>
              <p:nvPr/>
            </p:nvSpPr>
            <p:spPr bwMode="auto">
              <a:xfrm>
                <a:off x="18" y="533"/>
                <a:ext cx="83" cy="82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1" name="Oval 45"/>
              <p:cNvSpPr>
                <a:spLocks noChangeArrowheads="1"/>
              </p:cNvSpPr>
              <p:nvPr/>
            </p:nvSpPr>
            <p:spPr bwMode="auto">
              <a:xfrm>
                <a:off x="18" y="1181"/>
                <a:ext cx="83" cy="83"/>
              </a:xfrm>
              <a:prstGeom prst="ellipse">
                <a:avLst/>
              </a:prstGeom>
              <a:solidFill>
                <a:srgbClr val="FBE2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2" name="Oval 46"/>
              <p:cNvSpPr>
                <a:spLocks noChangeArrowheads="1"/>
              </p:cNvSpPr>
              <p:nvPr/>
            </p:nvSpPr>
            <p:spPr bwMode="auto">
              <a:xfrm>
                <a:off x="328" y="188"/>
                <a:ext cx="80" cy="82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3" name="Oval 47"/>
              <p:cNvSpPr>
                <a:spLocks noChangeArrowheads="1"/>
              </p:cNvSpPr>
              <p:nvPr/>
            </p:nvSpPr>
            <p:spPr bwMode="auto">
              <a:xfrm>
                <a:off x="328" y="741"/>
                <a:ext cx="80" cy="82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4" name="Oval 48"/>
              <p:cNvSpPr>
                <a:spLocks noChangeArrowheads="1"/>
              </p:cNvSpPr>
              <p:nvPr/>
            </p:nvSpPr>
            <p:spPr bwMode="auto">
              <a:xfrm>
                <a:off x="328" y="1351"/>
                <a:ext cx="80" cy="82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9985" name="Group 49"/>
            <p:cNvGrpSpPr/>
            <p:nvPr/>
          </p:nvGrpSpPr>
          <p:grpSpPr bwMode="auto">
            <a:xfrm>
              <a:off x="60" y="1719"/>
              <a:ext cx="307" cy="419"/>
              <a:chOff x="0" y="0"/>
              <a:chExt cx="307" cy="419"/>
            </a:xfrm>
          </p:grpSpPr>
          <p:sp>
            <p:nvSpPr>
              <p:cNvPr id="39986" name="Freeform 50"/>
              <p:cNvSpPr/>
              <p:nvPr/>
            </p:nvSpPr>
            <p:spPr bwMode="auto">
              <a:xfrm>
                <a:off x="105" y="284"/>
                <a:ext cx="99" cy="135"/>
              </a:xfrm>
              <a:custGeom>
                <a:avLst/>
                <a:gdLst>
                  <a:gd name="T0" fmla="*/ 0 w 60"/>
                  <a:gd name="T1" fmla="*/ 0 h 82"/>
                  <a:gd name="T2" fmla="*/ 30 w 60"/>
                  <a:gd name="T3" fmla="*/ 82 h 82"/>
                  <a:gd name="T4" fmla="*/ 60 w 60"/>
                  <a:gd name="T5" fmla="*/ 0 h 82"/>
                  <a:gd name="T6" fmla="*/ 30 w 60"/>
                  <a:gd name="T7" fmla="*/ 3 h 82"/>
                  <a:gd name="T8" fmla="*/ 0 w 60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82">
                    <a:moveTo>
                      <a:pt x="0" y="0"/>
                    </a:moveTo>
                    <a:cubicBezTo>
                      <a:pt x="30" y="82"/>
                      <a:pt x="30" y="82"/>
                      <a:pt x="30" y="82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0" y="2"/>
                      <a:pt x="40" y="3"/>
                      <a:pt x="30" y="3"/>
                    </a:cubicBezTo>
                    <a:cubicBezTo>
                      <a:pt x="20" y="3"/>
                      <a:pt x="10" y="2"/>
                      <a:pt x="0" y="0"/>
                    </a:cubicBezTo>
                    <a:close/>
                  </a:path>
                </a:pathLst>
              </a:custGeom>
              <a:solidFill>
                <a:srgbClr val="DDDD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7" name="Freeform 51"/>
              <p:cNvSpPr/>
              <p:nvPr/>
            </p:nvSpPr>
            <p:spPr bwMode="auto">
              <a:xfrm>
                <a:off x="0" y="0"/>
                <a:ext cx="307" cy="289"/>
              </a:xfrm>
              <a:custGeom>
                <a:avLst/>
                <a:gdLst>
                  <a:gd name="T0" fmla="*/ 0 w 187"/>
                  <a:gd name="T1" fmla="*/ 0 h 176"/>
                  <a:gd name="T2" fmla="*/ 64 w 187"/>
                  <a:gd name="T3" fmla="*/ 173 h 176"/>
                  <a:gd name="T4" fmla="*/ 94 w 187"/>
                  <a:gd name="T5" fmla="*/ 176 h 176"/>
                  <a:gd name="T6" fmla="*/ 124 w 187"/>
                  <a:gd name="T7" fmla="*/ 173 h 176"/>
                  <a:gd name="T8" fmla="*/ 187 w 187"/>
                  <a:gd name="T9" fmla="*/ 0 h 176"/>
                  <a:gd name="T10" fmla="*/ 0 w 187"/>
                  <a:gd name="T11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" h="176">
                    <a:moveTo>
                      <a:pt x="0" y="0"/>
                    </a:moveTo>
                    <a:cubicBezTo>
                      <a:pt x="64" y="173"/>
                      <a:pt x="64" y="173"/>
                      <a:pt x="64" y="173"/>
                    </a:cubicBezTo>
                    <a:cubicBezTo>
                      <a:pt x="74" y="175"/>
                      <a:pt x="84" y="176"/>
                      <a:pt x="94" y="176"/>
                    </a:cubicBezTo>
                    <a:cubicBezTo>
                      <a:pt x="104" y="176"/>
                      <a:pt x="114" y="175"/>
                      <a:pt x="124" y="173"/>
                    </a:cubicBezTo>
                    <a:cubicBezTo>
                      <a:pt x="187" y="0"/>
                      <a:pt x="187" y="0"/>
                      <a:pt x="18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40006" name="Rectangle 70"/>
          <p:cNvSpPr>
            <a:spLocks noChangeArrowheads="1"/>
          </p:cNvSpPr>
          <p:nvPr/>
        </p:nvSpPr>
        <p:spPr bwMode="auto">
          <a:xfrm>
            <a:off x="1111250" y="1446530"/>
            <a:ext cx="4875530" cy="1474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b="1" dirty="0" smtClean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　　淘兴趣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是一个兴趣讨论的平台， 用户通过注册登录进入淘兴趣。在淘兴趣中，用户可以看到各种各样的趣点，通过点击查看趣点的详细信息和其他用户发布的微博。用户可以评论微博，也可以通过订阅趣点来发布自己的微博。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2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3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4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5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sym typeface="+mn-ea"/>
              </a:rPr>
              <a:t>02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6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项目概述</a:t>
            </a:r>
            <a:r>
              <a:rPr lang="en-US" altLang="zh-CN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——</a:t>
            </a:r>
            <a:r>
              <a:rPr lang="zh-CN" altLang="en-US" b="1" dirty="0" smtClean="0"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项目简介</a:t>
            </a:r>
            <a:endParaRPr lang="zh-CN" altLang="en-US" b="1" dirty="0" smtClean="0">
              <a:solidFill>
                <a:schemeClr val="accent6">
                  <a:lumMod val="75000"/>
                </a:schemeClr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0006" grpId="0"/>
          <p:bldP spid="71" grpId="0" bldLvl="0" animBg="1"/>
          <p:bldP spid="71" grpId="1" bldLvl="0" animBg="1"/>
          <p:bldP spid="72" grpId="0" bldLvl="0" animBg="1"/>
          <p:bldP spid="72" grpId="1" bldLvl="0" animBg="1"/>
          <p:bldP spid="73" grpId="0" bldLvl="0" animBg="1"/>
          <p:bldP spid="73" grpId="1" bldLvl="0" animBg="1"/>
          <p:bldP spid="74" grpId="0" bldLvl="0" animBg="1"/>
          <p:bldP spid="74" grpId="1" bldLvl="0" animBg="1"/>
          <p:bldP spid="75" grpId="0"/>
          <p:bldP spid="75" grpId="1"/>
          <p:bldP spid="7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0006" grpId="0"/>
          <p:bldP spid="71" grpId="0" bldLvl="0" animBg="1"/>
          <p:bldP spid="71" grpId="1" bldLvl="0" animBg="1"/>
          <p:bldP spid="72" grpId="0" bldLvl="0" animBg="1"/>
          <p:bldP spid="72" grpId="1" bldLvl="0" animBg="1"/>
          <p:bldP spid="73" grpId="0" bldLvl="0" animBg="1"/>
          <p:bldP spid="73" grpId="1" bldLvl="0" animBg="1"/>
          <p:bldP spid="74" grpId="0" bldLvl="0" animBg="1"/>
          <p:bldP spid="74" grpId="1" bldLvl="0" animBg="1"/>
          <p:bldP spid="75" grpId="0"/>
          <p:bldP spid="75" grpId="1"/>
          <p:bldP spid="76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17" name="Group 21"/>
          <p:cNvGraphicFramePr>
            <a:graphicFrameLocks noGrp="1"/>
          </p:cNvGraphicFramePr>
          <p:nvPr/>
        </p:nvGraphicFramePr>
        <p:xfrm>
          <a:off x="336550" y="974090"/>
          <a:ext cx="8429625" cy="3763645"/>
        </p:xfrm>
        <a:graphic>
          <a:graphicData uri="http://schemas.openxmlformats.org/drawingml/2006/table">
            <a:tbl>
              <a:tblPr/>
              <a:tblGrid>
                <a:gridCol w="1868805"/>
                <a:gridCol w="3107055"/>
                <a:gridCol w="1367790"/>
                <a:gridCol w="2085975"/>
              </a:tblGrid>
              <a:tr h="6286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项目名称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D2E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微分享（淘兴趣）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项目类别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551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网络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280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项目编号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B454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13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采用技术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22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Java</a:t>
                      </a: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、</a:t>
                      </a: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SSM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674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开发环境</a:t>
                      </a:r>
                      <a:endParaRPr kumimoji="0" lang="zh-CN" altLang="en-US" sz="1400" b="1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9D25A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IntelliJ IDEA+JDK1.8+vscode</a:t>
                      </a: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运行平台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9D25A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Windows</a:t>
                      </a: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系统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2547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项目起止时间</a:t>
                      </a:r>
                      <a:endParaRPr kumimoji="0" lang="zh-CN" alt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22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2018/06/25—2018/07/12</a:t>
                      </a:r>
                      <a:endParaRPr kumimoji="0" lang="en-US" altLang="zh-CN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项目地点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BBFAA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工程实训中心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2611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项目经理</a:t>
                      </a:r>
                      <a:endParaRPr kumimoji="0" lang="zh-CN" altLang="en-US" sz="16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BBFAA"/>
                    </a:solidFill>
                  </a:tcPr>
                </a:tc>
                <a:tc gridSpan="3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赖航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6286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6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项目成员</a:t>
                      </a:r>
                      <a:endParaRPr kumimoji="0" lang="zh-CN" altLang="en-US" sz="1600" b="1" i="0" u="none" strike="noStrike" cap="none" normalizeH="0" baseline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D7641"/>
                    </a:solidFill>
                  </a:tcPr>
                </a:tc>
                <a:tc gridSpan="3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刘俊傲、何剑冲、蔡东鸿、章凤、赵冠华、黄昊尊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sym typeface="+mn-ea"/>
              </a:rPr>
              <a:t>02</a:t>
            </a:r>
            <a:endParaRPr kumimoji="0" lang="zh-CN" altLang="zh-CN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 dirty="0" smtClean="0">
              <a:ln>
                <a:noFill/>
              </a:ln>
              <a:solidFill>
                <a:srgbClr val="FFFFFF"/>
              </a:solidFill>
              <a:effectLst/>
              <a:latin typeface="Impact" panose="020B080603090205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Rectangle 39"/>
          <p:cNvSpPr>
            <a:spLocks noChangeArrowheads="1"/>
          </p:cNvSpPr>
          <p:nvPr/>
        </p:nvSpPr>
        <p:spPr bwMode="auto">
          <a:xfrm>
            <a:off x="916305" y="338455"/>
            <a:ext cx="409067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项目概述</a:t>
            </a:r>
            <a:r>
              <a:rPr lang="en-US" altLang="zh-CN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——</a:t>
            </a:r>
            <a:r>
              <a:rPr lang="zh-CN" altLang="en-US" b="1" dirty="0" smtClean="0"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项目基本情况</a:t>
            </a:r>
            <a:endParaRPr lang="zh-CN" altLang="en-US" b="1" dirty="0" smtClean="0">
              <a:solidFill>
                <a:schemeClr val="accent6">
                  <a:lumMod val="75000"/>
                </a:schemeClr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/>
          <p:bldP spid="26" grpId="1"/>
          <p:bldP spid="2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/>
          <p:bldP spid="26" grpId="1"/>
          <p:bldP spid="27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960" name="Group 24"/>
          <p:cNvGrpSpPr/>
          <p:nvPr/>
        </p:nvGrpSpPr>
        <p:grpSpPr bwMode="auto">
          <a:xfrm>
            <a:off x="7383780" y="1087437"/>
            <a:ext cx="676275" cy="3394075"/>
            <a:chOff x="0" y="0"/>
            <a:chExt cx="426" cy="2138"/>
          </a:xfrm>
        </p:grpSpPr>
        <p:grpSp>
          <p:nvGrpSpPr>
            <p:cNvPr id="39961" name="Group 25"/>
            <p:cNvGrpSpPr/>
            <p:nvPr/>
          </p:nvGrpSpPr>
          <p:grpSpPr bwMode="auto">
            <a:xfrm>
              <a:off x="0" y="0"/>
              <a:ext cx="426" cy="1653"/>
              <a:chOff x="0" y="0"/>
              <a:chExt cx="426" cy="1653"/>
            </a:xfrm>
          </p:grpSpPr>
          <p:sp>
            <p:nvSpPr>
              <p:cNvPr id="39962" name="Rectangle 26"/>
              <p:cNvSpPr>
                <a:spLocks noChangeArrowheads="1"/>
              </p:cNvSpPr>
              <p:nvPr/>
            </p:nvSpPr>
            <p:spPr bwMode="auto">
              <a:xfrm>
                <a:off x="60" y="59"/>
                <a:ext cx="307" cy="1535"/>
              </a:xfrm>
              <a:prstGeom prst="rect">
                <a:avLst/>
              </a:prstGeom>
              <a:noFill/>
              <a:ln w="6350" cmpd="sng">
                <a:solidFill>
                  <a:srgbClr val="0DAF8D"/>
                </a:solidFill>
                <a:prstDash val="dash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3" name="Freeform 27"/>
              <p:cNvSpPr/>
              <p:nvPr/>
            </p:nvSpPr>
            <p:spPr bwMode="auto">
              <a:xfrm>
                <a:off x="60" y="59"/>
                <a:ext cx="307" cy="1535"/>
              </a:xfrm>
              <a:custGeom>
                <a:avLst/>
                <a:gdLst>
                  <a:gd name="T0" fmla="*/ 307 w 307"/>
                  <a:gd name="T1" fmla="*/ 0 h 1535"/>
                  <a:gd name="T2" fmla="*/ 0 w 307"/>
                  <a:gd name="T3" fmla="*/ 217 h 1535"/>
                  <a:gd name="T4" fmla="*/ 143 w 307"/>
                  <a:gd name="T5" fmla="*/ 321 h 1535"/>
                  <a:gd name="T6" fmla="*/ 307 w 307"/>
                  <a:gd name="T7" fmla="*/ 464 h 1535"/>
                  <a:gd name="T8" fmla="*/ 143 w 307"/>
                  <a:gd name="T9" fmla="*/ 631 h 1535"/>
                  <a:gd name="T10" fmla="*/ 0 w 307"/>
                  <a:gd name="T11" fmla="*/ 853 h 1535"/>
                  <a:gd name="T12" fmla="*/ 111 w 307"/>
                  <a:gd name="T13" fmla="*/ 1058 h 1535"/>
                  <a:gd name="T14" fmla="*/ 307 w 307"/>
                  <a:gd name="T15" fmla="*/ 957 h 1535"/>
                  <a:gd name="T16" fmla="*/ 126 w 307"/>
                  <a:gd name="T17" fmla="*/ 1269 h 1535"/>
                  <a:gd name="T18" fmla="*/ 307 w 307"/>
                  <a:gd name="T19" fmla="*/ 1535 h 1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7" h="1535">
                    <a:moveTo>
                      <a:pt x="307" y="0"/>
                    </a:moveTo>
                    <a:lnTo>
                      <a:pt x="0" y="217"/>
                    </a:lnTo>
                    <a:lnTo>
                      <a:pt x="143" y="321"/>
                    </a:lnTo>
                    <a:lnTo>
                      <a:pt x="307" y="464"/>
                    </a:lnTo>
                    <a:lnTo>
                      <a:pt x="143" y="631"/>
                    </a:lnTo>
                    <a:lnTo>
                      <a:pt x="0" y="853"/>
                    </a:lnTo>
                    <a:lnTo>
                      <a:pt x="111" y="1058"/>
                    </a:lnTo>
                    <a:lnTo>
                      <a:pt x="307" y="957"/>
                    </a:lnTo>
                    <a:lnTo>
                      <a:pt x="126" y="1269"/>
                    </a:lnTo>
                    <a:lnTo>
                      <a:pt x="307" y="1535"/>
                    </a:lnTo>
                  </a:path>
                </a:pathLst>
              </a:custGeom>
              <a:noFill/>
              <a:ln w="6350" cap="flat" cmpd="sng">
                <a:solidFill>
                  <a:srgbClr val="595757"/>
                </a:solidFill>
                <a:prstDash val="dash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4" name="Freeform 28"/>
              <p:cNvSpPr/>
              <p:nvPr/>
            </p:nvSpPr>
            <p:spPr bwMode="auto">
              <a:xfrm>
                <a:off x="60" y="1328"/>
                <a:ext cx="307" cy="266"/>
              </a:xfrm>
              <a:custGeom>
                <a:avLst/>
                <a:gdLst>
                  <a:gd name="T0" fmla="*/ 0 w 307"/>
                  <a:gd name="T1" fmla="*/ 266 h 266"/>
                  <a:gd name="T2" fmla="*/ 126 w 307"/>
                  <a:gd name="T3" fmla="*/ 0 h 266"/>
                  <a:gd name="T4" fmla="*/ 307 w 307"/>
                  <a:gd name="T5" fmla="*/ 64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7" h="266">
                    <a:moveTo>
                      <a:pt x="0" y="266"/>
                    </a:moveTo>
                    <a:lnTo>
                      <a:pt x="126" y="0"/>
                    </a:lnTo>
                    <a:lnTo>
                      <a:pt x="307" y="64"/>
                    </a:lnTo>
                  </a:path>
                </a:pathLst>
              </a:custGeom>
              <a:noFill/>
              <a:ln w="6350" cap="flat" cmpd="sng">
                <a:solidFill>
                  <a:srgbClr val="595757"/>
                </a:solidFill>
                <a:prstDash val="dash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5" name="Freeform 29"/>
              <p:cNvSpPr/>
              <p:nvPr/>
            </p:nvSpPr>
            <p:spPr bwMode="auto">
              <a:xfrm>
                <a:off x="60" y="229"/>
                <a:ext cx="307" cy="683"/>
              </a:xfrm>
              <a:custGeom>
                <a:avLst/>
                <a:gdLst>
                  <a:gd name="T0" fmla="*/ 0 w 307"/>
                  <a:gd name="T1" fmla="*/ 683 h 683"/>
                  <a:gd name="T2" fmla="*/ 307 w 307"/>
                  <a:gd name="T3" fmla="*/ 553 h 683"/>
                  <a:gd name="T4" fmla="*/ 143 w 307"/>
                  <a:gd name="T5" fmla="*/ 461 h 683"/>
                  <a:gd name="T6" fmla="*/ 0 w 307"/>
                  <a:gd name="T7" fmla="*/ 345 h 683"/>
                  <a:gd name="T8" fmla="*/ 143 w 307"/>
                  <a:gd name="T9" fmla="*/ 151 h 683"/>
                  <a:gd name="T10" fmla="*/ 307 w 307"/>
                  <a:gd name="T11" fmla="*/ 0 h 6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7" h="683">
                    <a:moveTo>
                      <a:pt x="0" y="683"/>
                    </a:moveTo>
                    <a:lnTo>
                      <a:pt x="307" y="553"/>
                    </a:lnTo>
                    <a:lnTo>
                      <a:pt x="143" y="461"/>
                    </a:lnTo>
                    <a:lnTo>
                      <a:pt x="0" y="345"/>
                    </a:lnTo>
                    <a:lnTo>
                      <a:pt x="143" y="151"/>
                    </a:lnTo>
                    <a:lnTo>
                      <a:pt x="307" y="0"/>
                    </a:lnTo>
                  </a:path>
                </a:pathLst>
              </a:custGeom>
              <a:noFill/>
              <a:ln w="6350" cap="flat" cmpd="sng">
                <a:solidFill>
                  <a:srgbClr val="595757"/>
                </a:solidFill>
                <a:prstDash val="dash"/>
                <a:rou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6" name="Oval 30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19" cy="119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7" name="Oval 31"/>
              <p:cNvSpPr>
                <a:spLocks noChangeArrowheads="1"/>
              </p:cNvSpPr>
              <p:nvPr/>
            </p:nvSpPr>
            <p:spPr bwMode="auto">
              <a:xfrm>
                <a:off x="143" y="322"/>
                <a:ext cx="119" cy="117"/>
              </a:xfrm>
              <a:prstGeom prst="ellipse">
                <a:avLst/>
              </a:prstGeom>
              <a:solidFill>
                <a:srgbClr val="FFC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8" name="Oval 32"/>
              <p:cNvSpPr>
                <a:spLocks noChangeArrowheads="1"/>
              </p:cNvSpPr>
              <p:nvPr/>
            </p:nvSpPr>
            <p:spPr bwMode="auto">
              <a:xfrm>
                <a:off x="143" y="631"/>
                <a:ext cx="119" cy="118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69" name="Oval 33"/>
              <p:cNvSpPr>
                <a:spLocks noChangeArrowheads="1"/>
              </p:cNvSpPr>
              <p:nvPr/>
            </p:nvSpPr>
            <p:spPr bwMode="auto">
              <a:xfrm>
                <a:off x="0" y="853"/>
                <a:ext cx="119" cy="118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0" name="Oval 34"/>
              <p:cNvSpPr>
                <a:spLocks noChangeArrowheads="1"/>
              </p:cNvSpPr>
              <p:nvPr/>
            </p:nvSpPr>
            <p:spPr bwMode="auto">
              <a:xfrm>
                <a:off x="112" y="1060"/>
                <a:ext cx="117" cy="117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1" name="Oval 35"/>
              <p:cNvSpPr>
                <a:spLocks noChangeArrowheads="1"/>
              </p:cNvSpPr>
              <p:nvPr/>
            </p:nvSpPr>
            <p:spPr bwMode="auto">
              <a:xfrm>
                <a:off x="310" y="464"/>
                <a:ext cx="116" cy="118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2" name="Oval 36"/>
              <p:cNvSpPr>
                <a:spLocks noChangeArrowheads="1"/>
              </p:cNvSpPr>
              <p:nvPr/>
            </p:nvSpPr>
            <p:spPr bwMode="auto">
              <a:xfrm>
                <a:off x="310" y="958"/>
                <a:ext cx="116" cy="117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3" name="Oval 37"/>
              <p:cNvSpPr>
                <a:spLocks noChangeArrowheads="1"/>
              </p:cNvSpPr>
              <p:nvPr/>
            </p:nvSpPr>
            <p:spPr bwMode="auto">
              <a:xfrm>
                <a:off x="129" y="1269"/>
                <a:ext cx="116" cy="118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4" name="Oval 38"/>
              <p:cNvSpPr>
                <a:spLocks noChangeArrowheads="1"/>
              </p:cNvSpPr>
              <p:nvPr/>
            </p:nvSpPr>
            <p:spPr bwMode="auto">
              <a:xfrm>
                <a:off x="310" y="0"/>
                <a:ext cx="116" cy="119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5" name="Oval 39"/>
              <p:cNvSpPr>
                <a:spLocks noChangeArrowheads="1"/>
              </p:cNvSpPr>
              <p:nvPr/>
            </p:nvSpPr>
            <p:spPr bwMode="auto">
              <a:xfrm>
                <a:off x="173" y="18"/>
                <a:ext cx="82" cy="83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6" name="Oval 40"/>
              <p:cNvSpPr>
                <a:spLocks noChangeArrowheads="1"/>
              </p:cNvSpPr>
              <p:nvPr/>
            </p:nvSpPr>
            <p:spPr bwMode="auto">
              <a:xfrm>
                <a:off x="0" y="1535"/>
                <a:ext cx="119" cy="118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7" name="Oval 41"/>
              <p:cNvSpPr>
                <a:spLocks noChangeArrowheads="1"/>
              </p:cNvSpPr>
              <p:nvPr/>
            </p:nvSpPr>
            <p:spPr bwMode="auto">
              <a:xfrm>
                <a:off x="310" y="1535"/>
                <a:ext cx="116" cy="118"/>
              </a:xfrm>
              <a:prstGeom prst="ellipse">
                <a:avLst/>
              </a:prstGeom>
              <a:solidFill>
                <a:srgbClr val="FBE2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8" name="Oval 42"/>
              <p:cNvSpPr>
                <a:spLocks noChangeArrowheads="1"/>
              </p:cNvSpPr>
              <p:nvPr/>
            </p:nvSpPr>
            <p:spPr bwMode="auto">
              <a:xfrm>
                <a:off x="173" y="1553"/>
                <a:ext cx="82" cy="82"/>
              </a:xfrm>
              <a:prstGeom prst="ellipse">
                <a:avLst/>
              </a:pr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79" name="Oval 43"/>
              <p:cNvSpPr>
                <a:spLocks noChangeArrowheads="1"/>
              </p:cNvSpPr>
              <p:nvPr/>
            </p:nvSpPr>
            <p:spPr bwMode="auto">
              <a:xfrm>
                <a:off x="18" y="235"/>
                <a:ext cx="83" cy="82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0" name="Oval 44"/>
              <p:cNvSpPr>
                <a:spLocks noChangeArrowheads="1"/>
              </p:cNvSpPr>
              <p:nvPr/>
            </p:nvSpPr>
            <p:spPr bwMode="auto">
              <a:xfrm>
                <a:off x="18" y="533"/>
                <a:ext cx="83" cy="82"/>
              </a:xfrm>
              <a:prstGeom prst="ellipse">
                <a:avLst/>
              </a:prstGeom>
              <a:solidFill>
                <a:srgbClr val="98D2E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1" name="Oval 45"/>
              <p:cNvSpPr>
                <a:spLocks noChangeArrowheads="1"/>
              </p:cNvSpPr>
              <p:nvPr/>
            </p:nvSpPr>
            <p:spPr bwMode="auto">
              <a:xfrm>
                <a:off x="18" y="1181"/>
                <a:ext cx="83" cy="83"/>
              </a:xfrm>
              <a:prstGeom prst="ellipse">
                <a:avLst/>
              </a:prstGeom>
              <a:solidFill>
                <a:srgbClr val="FBE2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2" name="Oval 46"/>
              <p:cNvSpPr>
                <a:spLocks noChangeArrowheads="1"/>
              </p:cNvSpPr>
              <p:nvPr/>
            </p:nvSpPr>
            <p:spPr bwMode="auto">
              <a:xfrm>
                <a:off x="328" y="188"/>
                <a:ext cx="80" cy="82"/>
              </a:xfrm>
              <a:prstGeom prst="ellipse">
                <a:avLst/>
              </a:prstGeom>
              <a:solidFill>
                <a:srgbClr val="A9D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3" name="Oval 47"/>
              <p:cNvSpPr>
                <a:spLocks noChangeArrowheads="1"/>
              </p:cNvSpPr>
              <p:nvPr/>
            </p:nvSpPr>
            <p:spPr bwMode="auto">
              <a:xfrm>
                <a:off x="328" y="741"/>
                <a:ext cx="80" cy="82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4" name="Oval 48"/>
              <p:cNvSpPr>
                <a:spLocks noChangeArrowheads="1"/>
              </p:cNvSpPr>
              <p:nvPr/>
            </p:nvSpPr>
            <p:spPr bwMode="auto">
              <a:xfrm>
                <a:off x="328" y="1351"/>
                <a:ext cx="80" cy="82"/>
              </a:xfrm>
              <a:prstGeom prst="ellipse">
                <a:avLst/>
              </a:prstGeom>
              <a:solidFill>
                <a:srgbClr val="7BBFA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9985" name="Group 49"/>
            <p:cNvGrpSpPr/>
            <p:nvPr/>
          </p:nvGrpSpPr>
          <p:grpSpPr bwMode="auto">
            <a:xfrm>
              <a:off x="60" y="1719"/>
              <a:ext cx="307" cy="419"/>
              <a:chOff x="0" y="0"/>
              <a:chExt cx="307" cy="419"/>
            </a:xfrm>
          </p:grpSpPr>
          <p:sp>
            <p:nvSpPr>
              <p:cNvPr id="39986" name="Freeform 50"/>
              <p:cNvSpPr/>
              <p:nvPr/>
            </p:nvSpPr>
            <p:spPr bwMode="auto">
              <a:xfrm>
                <a:off x="105" y="284"/>
                <a:ext cx="99" cy="135"/>
              </a:xfrm>
              <a:custGeom>
                <a:avLst/>
                <a:gdLst>
                  <a:gd name="T0" fmla="*/ 0 w 60"/>
                  <a:gd name="T1" fmla="*/ 0 h 82"/>
                  <a:gd name="T2" fmla="*/ 30 w 60"/>
                  <a:gd name="T3" fmla="*/ 82 h 82"/>
                  <a:gd name="T4" fmla="*/ 60 w 60"/>
                  <a:gd name="T5" fmla="*/ 0 h 82"/>
                  <a:gd name="T6" fmla="*/ 30 w 60"/>
                  <a:gd name="T7" fmla="*/ 3 h 82"/>
                  <a:gd name="T8" fmla="*/ 0 w 60"/>
                  <a:gd name="T9" fmla="*/ 0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" h="82">
                    <a:moveTo>
                      <a:pt x="0" y="0"/>
                    </a:moveTo>
                    <a:cubicBezTo>
                      <a:pt x="30" y="82"/>
                      <a:pt x="30" y="82"/>
                      <a:pt x="30" y="82"/>
                    </a:cubicBezTo>
                    <a:cubicBezTo>
                      <a:pt x="60" y="0"/>
                      <a:pt x="60" y="0"/>
                      <a:pt x="60" y="0"/>
                    </a:cubicBezTo>
                    <a:cubicBezTo>
                      <a:pt x="50" y="2"/>
                      <a:pt x="40" y="3"/>
                      <a:pt x="30" y="3"/>
                    </a:cubicBezTo>
                    <a:cubicBezTo>
                      <a:pt x="20" y="3"/>
                      <a:pt x="10" y="2"/>
                      <a:pt x="0" y="0"/>
                    </a:cubicBezTo>
                    <a:close/>
                  </a:path>
                </a:pathLst>
              </a:custGeom>
              <a:solidFill>
                <a:srgbClr val="DDDD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9987" name="Freeform 51"/>
              <p:cNvSpPr/>
              <p:nvPr/>
            </p:nvSpPr>
            <p:spPr bwMode="auto">
              <a:xfrm>
                <a:off x="0" y="0"/>
                <a:ext cx="307" cy="289"/>
              </a:xfrm>
              <a:custGeom>
                <a:avLst/>
                <a:gdLst>
                  <a:gd name="T0" fmla="*/ 0 w 187"/>
                  <a:gd name="T1" fmla="*/ 0 h 176"/>
                  <a:gd name="T2" fmla="*/ 64 w 187"/>
                  <a:gd name="T3" fmla="*/ 173 h 176"/>
                  <a:gd name="T4" fmla="*/ 94 w 187"/>
                  <a:gd name="T5" fmla="*/ 176 h 176"/>
                  <a:gd name="T6" fmla="*/ 124 w 187"/>
                  <a:gd name="T7" fmla="*/ 173 h 176"/>
                  <a:gd name="T8" fmla="*/ 187 w 187"/>
                  <a:gd name="T9" fmla="*/ 0 h 176"/>
                  <a:gd name="T10" fmla="*/ 0 w 187"/>
                  <a:gd name="T11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7" h="176">
                    <a:moveTo>
                      <a:pt x="0" y="0"/>
                    </a:moveTo>
                    <a:cubicBezTo>
                      <a:pt x="64" y="173"/>
                      <a:pt x="64" y="173"/>
                      <a:pt x="64" y="173"/>
                    </a:cubicBezTo>
                    <a:cubicBezTo>
                      <a:pt x="74" y="175"/>
                      <a:pt x="84" y="176"/>
                      <a:pt x="94" y="176"/>
                    </a:cubicBezTo>
                    <a:cubicBezTo>
                      <a:pt x="104" y="176"/>
                      <a:pt x="114" y="175"/>
                      <a:pt x="124" y="173"/>
                    </a:cubicBezTo>
                    <a:cubicBezTo>
                      <a:pt x="187" y="0"/>
                      <a:pt x="187" y="0"/>
                      <a:pt x="187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EA55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40006" name="Rectangle 70"/>
          <p:cNvSpPr>
            <a:spLocks noChangeArrowheads="1"/>
          </p:cNvSpPr>
          <p:nvPr/>
        </p:nvSpPr>
        <p:spPr bwMode="auto">
          <a:xfrm>
            <a:off x="732790" y="1115695"/>
            <a:ext cx="6200775" cy="2215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4572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项目采用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B/S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结构程序开发，集成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SSM(spring + </a:t>
            </a:r>
            <a:r>
              <a:rPr lang="en-US" altLang="zh-CN" sz="16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springMVC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+ </a:t>
            </a:r>
            <a:r>
              <a:rPr lang="en-US" altLang="zh-CN" sz="16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MyBatis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框架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1600" b="1" dirty="0" smtClean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1</a:t>
            </a:r>
            <a:r>
              <a:rPr lang="zh-CN" altLang="en-US" sz="1600" b="1" dirty="0" smtClean="0">
                <a:solidFill>
                  <a:schemeClr val="accent6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使用三层结构和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MVC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模型设计程序结构。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1600" b="1" dirty="0" smtClean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</a:t>
            </a:r>
            <a:r>
              <a:rPr lang="zh-CN" altLang="en-US" sz="1600" b="1" dirty="0" smtClean="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SSM(spring + </a:t>
            </a:r>
            <a:r>
              <a:rPr lang="en-US" altLang="zh-CN" sz="16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springMVC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+ </a:t>
            </a:r>
            <a:r>
              <a:rPr lang="en-US" altLang="zh-CN" sz="1600" b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MyBatis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)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作后端开发。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16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600" b="1" dirty="0" smtClean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Vue.js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和</a:t>
            </a:r>
            <a:r>
              <a:rPr lang="en-US" altLang="zh-CN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element 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桌面端组件库配合完成前端页面及设计。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45720"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1600" b="1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（</a:t>
            </a:r>
            <a:r>
              <a:rPr lang="en-US" altLang="zh-CN" sz="1600" b="1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4</a:t>
            </a:r>
            <a:r>
              <a:rPr lang="zh-CN" altLang="en-US" sz="1600" b="1" dirty="0" smtClean="0">
                <a:solidFill>
                  <a:schemeClr val="accent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）</a:t>
            </a:r>
            <a:r>
              <a:rPr lang="zh-CN" altLang="en-US" sz="16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创建一个用户可以互相分享生活中各种趣事的交流平台。</a:t>
            </a:r>
            <a:endParaRPr lang="zh-CN" altLang="en-US" sz="16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1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2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3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4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75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57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sym typeface="+mn-ea"/>
              </a:rPr>
              <a:t>02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76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项目概述</a:t>
            </a:r>
            <a:r>
              <a:rPr lang="en-US" altLang="zh-CN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——</a:t>
            </a:r>
            <a:r>
              <a:rPr lang="zh-CN" altLang="en-US" b="1" dirty="0" smtClean="0"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项目目标</a:t>
            </a:r>
            <a:endParaRPr lang="zh-CN" altLang="en-US" b="1" dirty="0" smtClean="0">
              <a:solidFill>
                <a:schemeClr val="accent6">
                  <a:lumMod val="75000"/>
                </a:schemeClr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0006" grpId="0"/>
          <p:bldP spid="71" grpId="0" bldLvl="0" animBg="1"/>
          <p:bldP spid="71" grpId="1" bldLvl="0" animBg="1"/>
          <p:bldP spid="72" grpId="0" bldLvl="0" animBg="1"/>
          <p:bldP spid="72" grpId="1" bldLvl="0" animBg="1"/>
          <p:bldP spid="73" grpId="0" bldLvl="0" animBg="1"/>
          <p:bldP spid="73" grpId="1" bldLvl="0" animBg="1"/>
          <p:bldP spid="74" grpId="0" bldLvl="0" animBg="1"/>
          <p:bldP spid="74" grpId="1" bldLvl="0" animBg="1"/>
          <p:bldP spid="75" grpId="0"/>
          <p:bldP spid="75" grpId="1"/>
          <p:bldP spid="7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7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7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7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7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7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400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2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399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0006" grpId="0"/>
          <p:bldP spid="71" grpId="0" bldLvl="0" animBg="1"/>
          <p:bldP spid="71" grpId="1" bldLvl="0" animBg="1"/>
          <p:bldP spid="72" grpId="0" bldLvl="0" animBg="1"/>
          <p:bldP spid="72" grpId="1" bldLvl="0" animBg="1"/>
          <p:bldP spid="73" grpId="0" bldLvl="0" animBg="1"/>
          <p:bldP spid="73" grpId="1" bldLvl="0" animBg="1"/>
          <p:bldP spid="74" grpId="0" bldLvl="0" animBg="1"/>
          <p:bldP spid="74" grpId="1" bldLvl="0" animBg="1"/>
          <p:bldP spid="75" grpId="0"/>
          <p:bldP spid="75" grpId="1"/>
          <p:bldP spid="76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17" name="Group 21"/>
          <p:cNvGraphicFramePr>
            <a:graphicFrameLocks noGrp="1"/>
          </p:cNvGraphicFramePr>
          <p:nvPr/>
        </p:nvGraphicFramePr>
        <p:xfrm>
          <a:off x="1518285" y="979805"/>
          <a:ext cx="3022600" cy="3310890"/>
        </p:xfrm>
        <a:graphic>
          <a:graphicData uri="http://schemas.openxmlformats.org/drawingml/2006/table">
            <a:tbl>
              <a:tblPr/>
              <a:tblGrid>
                <a:gridCol w="1562735"/>
                <a:gridCol w="1459865"/>
              </a:tblGrid>
              <a:tr h="33147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功能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D2E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完成情况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BBFAA"/>
                    </a:solidFill>
                  </a:tcPr>
                </a:tc>
              </a:tr>
              <a:tr h="330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注册</a:t>
                      </a:r>
                      <a:endParaRPr kumimoji="0" lang="zh-CN" altLang="en-US" sz="1400" b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0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登录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个人资料管理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147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关注用户管理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趣点修改</a:t>
                      </a: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/</a:t>
                      </a: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删除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趣点订阅</a:t>
                      </a:r>
                      <a:r>
                        <a:rPr kumimoji="0" lang="en-US" alt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/</a:t>
                      </a: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取消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查看趣点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发布微博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查看微博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sym typeface="+mn-ea"/>
              </a:rPr>
              <a:t>02</a:t>
            </a:r>
            <a:endParaRPr kumimoji="0" lang="zh-CN" altLang="zh-CN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 dirty="0" smtClean="0">
              <a:ln>
                <a:noFill/>
              </a:ln>
              <a:solidFill>
                <a:srgbClr val="FFFFFF"/>
              </a:solidFill>
              <a:effectLst/>
              <a:latin typeface="Impact" panose="020B080603090205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Rectangle 39"/>
          <p:cNvSpPr>
            <a:spLocks noChangeArrowheads="1"/>
          </p:cNvSpPr>
          <p:nvPr/>
        </p:nvSpPr>
        <p:spPr bwMode="auto">
          <a:xfrm>
            <a:off x="916305" y="338455"/>
            <a:ext cx="409067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项目概述</a:t>
            </a:r>
            <a:r>
              <a:rPr lang="en-US" altLang="zh-CN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——</a:t>
            </a:r>
            <a:r>
              <a:rPr lang="zh-CN" altLang="en-US" b="1" dirty="0" smtClean="0"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项目完成情况</a:t>
            </a:r>
            <a:endParaRPr lang="zh-CN" altLang="en-US" b="1" dirty="0" smtClean="0">
              <a:solidFill>
                <a:schemeClr val="accent6">
                  <a:lumMod val="75000"/>
                </a:schemeClr>
              </a:solidFill>
              <a:latin typeface="Impact" panose="020B0806030902050204" pitchFamily="34" charset="0"/>
            </a:endParaRPr>
          </a:p>
        </p:txBody>
      </p:sp>
      <p:graphicFrame>
        <p:nvGraphicFramePr>
          <p:cNvPr id="3" name="Group 21"/>
          <p:cNvGraphicFramePr>
            <a:graphicFrameLocks noGrp="1"/>
          </p:cNvGraphicFramePr>
          <p:nvPr/>
        </p:nvGraphicFramePr>
        <p:xfrm>
          <a:off x="4540885" y="979805"/>
          <a:ext cx="3022600" cy="3310890"/>
        </p:xfrm>
        <a:graphic>
          <a:graphicData uri="http://schemas.openxmlformats.org/drawingml/2006/table">
            <a:tbl>
              <a:tblPr/>
              <a:tblGrid>
                <a:gridCol w="1562735"/>
                <a:gridCol w="1459865"/>
              </a:tblGrid>
              <a:tr h="33147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功能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D2E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完成情况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BBFAA"/>
                    </a:solidFill>
                  </a:tcPr>
                </a:tc>
              </a:tr>
              <a:tr h="330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评论微博</a:t>
                      </a:r>
                      <a:endParaRPr kumimoji="0" lang="zh-CN" altLang="en-US" sz="1400" b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0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点赞微博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3020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删除微博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147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用户查询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用户禁言</a:t>
                      </a:r>
                      <a:endParaRPr kumimoji="0" 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博文查询</a:t>
                      </a:r>
                      <a:endParaRPr kumimoji="0" 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趣点查询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博文删除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3147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评论删除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完成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97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7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2" grpId="1" bldLvl="0" animBg="1"/>
      <p:bldP spid="23" grpId="0" bldLvl="0" animBg="1"/>
      <p:bldP spid="23" grpId="1" bldLvl="0" animBg="1"/>
      <p:bldP spid="24" grpId="0" bldLvl="0" animBg="1"/>
      <p:bldP spid="24" grpId="1" bldLvl="0" animBg="1"/>
      <p:bldP spid="25" grpId="0" bldLvl="0" animBg="1"/>
      <p:bldP spid="25" grpId="1" bldLvl="0" animBg="1"/>
      <p:bldP spid="26" grpId="0"/>
      <p:bldP spid="26" grpId="1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17" name="Group 21"/>
          <p:cNvGraphicFramePr>
            <a:graphicFrameLocks noGrp="1"/>
          </p:cNvGraphicFramePr>
          <p:nvPr/>
        </p:nvGraphicFramePr>
        <p:xfrm>
          <a:off x="1235710" y="1101725"/>
          <a:ext cx="6671945" cy="3203575"/>
        </p:xfrm>
        <a:graphic>
          <a:graphicData uri="http://schemas.openxmlformats.org/drawingml/2006/table">
            <a:tbl>
              <a:tblPr/>
              <a:tblGrid>
                <a:gridCol w="1176655"/>
                <a:gridCol w="1099185"/>
                <a:gridCol w="1099820"/>
                <a:gridCol w="1097915"/>
                <a:gridCol w="1099820"/>
                <a:gridCol w="1098550"/>
              </a:tblGrid>
              <a:tr h="401320">
                <a:tc row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项目阶段</a:t>
                      </a:r>
                      <a:endParaRPr kumimoji="0" lang="zh-CN" altLang="en-US" sz="1400" b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6"/>
                    </a:solidFill>
                  </a:tcPr>
                </a:tc>
                <a:tc gridSpan="2"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计划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BBFAA"/>
                    </a:solidFill>
                  </a:tcPr>
                </a:tc>
                <a:tc hMerge="1"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BBFAA"/>
                    </a:solidFill>
                  </a:tcPr>
                </a:tc>
                <a:tc gridSpan="2"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实际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5050"/>
                    </a:solidFill>
                  </a:tcPr>
                </a:tc>
                <a:tc hMerge="1"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BBFAA"/>
                    </a:solidFill>
                  </a:tcPr>
                </a:tc>
                <a:tc rowSpan="2"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项目进度偏移（天）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5D733"/>
                    </a:solidFill>
                  </a:tcPr>
                </a:tc>
              </a:tr>
              <a:tr h="399415">
                <a:tc vMerge="1"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开始日期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9D25A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结束日期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9D25A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开始日期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D2E3"/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结束日期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D2E3"/>
                    </a:solidFill>
                  </a:tcPr>
                </a:tc>
                <a:tc vMerge="1"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94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立项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2018/06/25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2018/06/25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2018/06/25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2018/06/25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39941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计划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2018/06/26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2018/06/26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2018/06/26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2018/06/26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0685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需求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2018/06/27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2018/06/27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2018/06/27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2018/06/27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0132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设计</a:t>
                      </a:r>
                      <a:endParaRPr kumimoji="0" 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2018/06/28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2018/06/28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2018/06/28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2018/06/29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0685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编码</a:t>
                      </a:r>
                      <a:endParaRPr kumimoji="0" lang="zh-CN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2018/06/29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2018/07/08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2018/06/29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2018/07/09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0132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测试</a:t>
                      </a:r>
                      <a:endParaRPr kumimoji="0" lang="zh-CN" altLang="en-US" sz="14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2018/07/09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2018/07/10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2018/07/10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2018/07/10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sym typeface="+mn-ea"/>
              </a:rPr>
              <a:t>02</a:t>
            </a:r>
            <a:endParaRPr kumimoji="0" lang="zh-CN" altLang="zh-CN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 dirty="0" smtClean="0">
              <a:ln>
                <a:noFill/>
              </a:ln>
              <a:solidFill>
                <a:srgbClr val="FFFFFF"/>
              </a:solidFill>
              <a:effectLst/>
              <a:latin typeface="Impact" panose="020B080603090205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Rectangle 39"/>
          <p:cNvSpPr>
            <a:spLocks noChangeArrowheads="1"/>
          </p:cNvSpPr>
          <p:nvPr/>
        </p:nvSpPr>
        <p:spPr bwMode="auto">
          <a:xfrm>
            <a:off x="916305" y="338455"/>
            <a:ext cx="409067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项目概述</a:t>
            </a:r>
            <a:r>
              <a:rPr lang="en-US" altLang="zh-CN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——</a:t>
            </a:r>
            <a:r>
              <a:rPr lang="zh-CN" altLang="en-US" b="1" dirty="0" smtClean="0">
                <a:solidFill>
                  <a:schemeClr val="accent6">
                    <a:lumMod val="75000"/>
                  </a:schemeClr>
                </a:solidFill>
                <a:latin typeface="Impact" panose="020B0806030902050204" pitchFamily="34" charset="0"/>
              </a:rPr>
              <a:t>项目进度</a:t>
            </a:r>
            <a:endParaRPr lang="zh-CN" altLang="en-US" b="1" dirty="0" smtClean="0">
              <a:solidFill>
                <a:schemeClr val="accent6">
                  <a:lumMod val="75000"/>
                </a:schemeClr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97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97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2" grpId="1" bldLvl="0" animBg="1"/>
      <p:bldP spid="23" grpId="0" bldLvl="0" animBg="1"/>
      <p:bldP spid="23" grpId="1" bldLvl="0" animBg="1"/>
      <p:bldP spid="24" grpId="0" bldLvl="0" animBg="1"/>
      <p:bldP spid="24" grpId="1" bldLvl="0" animBg="1"/>
      <p:bldP spid="25" grpId="0" bldLvl="0" animBg="1"/>
      <p:bldP spid="25" grpId="1" bldLvl="0" animBg="1"/>
      <p:bldP spid="26" grpId="0"/>
      <p:bldP spid="26" grpId="1"/>
      <p:bldP spid="2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246997"/>
            <a:ext cx="2778059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3600" b="1" dirty="0">
                <a:solidFill>
                  <a:srgbClr val="EA5514"/>
                </a:solidFill>
                <a:latin typeface="Impact" panose="020B0806030902050204" pitchFamily="34" charset="0"/>
              </a:rPr>
              <a:t>功能模块介绍</a:t>
            </a:r>
            <a:endParaRPr lang="zh-CN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Rectangle 39"/>
          <p:cNvSpPr>
            <a:spLocks noChangeArrowheads="1"/>
          </p:cNvSpPr>
          <p:nvPr/>
        </p:nvSpPr>
        <p:spPr bwMode="auto">
          <a:xfrm>
            <a:off x="916305" y="338455"/>
            <a:ext cx="333438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功能模块介绍</a:t>
            </a:r>
            <a:r>
              <a:rPr lang="en-US" altLang="zh-CN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——</a:t>
            </a:r>
            <a:r>
              <a:rPr lang="zh-CN" altLang="en-US" b="1" dirty="0" smtClean="0">
                <a:solidFill>
                  <a:srgbClr val="ED7641"/>
                </a:solidFill>
                <a:latin typeface="Impact" panose="020B0806030902050204" pitchFamily="34" charset="0"/>
              </a:rPr>
              <a:t>功能结构图</a:t>
            </a:r>
            <a:endParaRPr lang="zh-CN" altLang="en-US" b="1" dirty="0" smtClean="0">
              <a:solidFill>
                <a:srgbClr val="ED7641"/>
              </a:solidFill>
              <a:latin typeface="Impact" panose="020B0806030902050204" pitchFamily="34" charset="0"/>
            </a:endParaRPr>
          </a:p>
        </p:txBody>
      </p:sp>
      <p:pic>
        <p:nvPicPr>
          <p:cNvPr id="36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940" y="676275"/>
            <a:ext cx="7098030" cy="430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2" grpId="1" bldLvl="0" animBg="1"/>
      <p:bldP spid="23" grpId="0" bldLvl="0" animBg="1"/>
      <p:bldP spid="23" grpId="1" bldLvl="0" animBg="1"/>
      <p:bldP spid="24" grpId="0" bldLvl="0" animBg="1"/>
      <p:bldP spid="24" grpId="1" bldLvl="0" animBg="1"/>
      <p:bldP spid="25" grpId="0" bldLvl="0" animBg="1"/>
      <p:bldP spid="25" grpId="1" bldLvl="0" animBg="1"/>
      <p:bldP spid="26" grpId="0"/>
      <p:bldP spid="26" grpId="1"/>
      <p:bldP spid="2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Rectangle 39"/>
          <p:cNvSpPr>
            <a:spLocks noChangeArrowheads="1"/>
          </p:cNvSpPr>
          <p:nvPr/>
        </p:nvSpPr>
        <p:spPr bwMode="auto">
          <a:xfrm>
            <a:off x="916305" y="338455"/>
            <a:ext cx="333438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接口设计介绍</a:t>
            </a:r>
            <a:endParaRPr lang="zh-CN" altLang="en-US" b="1" dirty="0" smtClean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2" name="图片 1" descr="360截图167204110525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4830" y="503555"/>
            <a:ext cx="6182360" cy="4441190"/>
          </a:xfrm>
          <a:prstGeom prst="rect">
            <a:avLst/>
          </a:prstGeom>
        </p:spPr>
      </p:pic>
      <p:pic>
        <p:nvPicPr>
          <p:cNvPr id="4" name="图片 3" descr="360截图168410035855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8685" y="287020"/>
            <a:ext cx="5114925" cy="42291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2" grpId="1" bldLvl="0" animBg="1"/>
      <p:bldP spid="23" grpId="0" bldLvl="0" animBg="1"/>
      <p:bldP spid="23" grpId="1" bldLvl="0" animBg="1"/>
      <p:bldP spid="24" grpId="0" bldLvl="0" animBg="1"/>
      <p:bldP spid="24" grpId="1" bldLvl="0" animBg="1"/>
      <p:bldP spid="25" grpId="0" bldLvl="0" animBg="1"/>
      <p:bldP spid="25" grpId="1" bldLvl="0" animBg="1"/>
      <p:bldP spid="26" grpId="0"/>
      <p:bldP spid="26" grpId="1"/>
      <p:bldP spid="2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03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Rectangle 39"/>
          <p:cNvSpPr>
            <a:spLocks noChangeArrowheads="1"/>
          </p:cNvSpPr>
          <p:nvPr/>
        </p:nvSpPr>
        <p:spPr bwMode="auto">
          <a:xfrm>
            <a:off x="916305" y="338455"/>
            <a:ext cx="333438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项目结构</a:t>
            </a: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介绍</a:t>
            </a:r>
            <a:endParaRPr lang="zh-CN" altLang="en-US" b="1" dirty="0" smtClean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pic>
        <p:nvPicPr>
          <p:cNvPr id="5" name="图片 4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4135" y="144145"/>
            <a:ext cx="2362835" cy="4854575"/>
          </a:xfrm>
          <a:prstGeom prst="rect">
            <a:avLst/>
          </a:prstGeom>
        </p:spPr>
      </p:pic>
      <p:pic>
        <p:nvPicPr>
          <p:cNvPr id="6" name="图片 5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010" y="144145"/>
            <a:ext cx="2305685" cy="48539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2" grpId="1" bldLvl="0" animBg="1"/>
      <p:bldP spid="23" grpId="0" bldLvl="0" animBg="1"/>
      <p:bldP spid="23" grpId="1" bldLvl="0" animBg="1"/>
      <p:bldP spid="24" grpId="0" bldLvl="0" animBg="1"/>
      <p:bldP spid="24" grpId="1" bldLvl="0" animBg="1"/>
      <p:bldP spid="25" grpId="0" bldLvl="0" animBg="1"/>
      <p:bldP spid="25" grpId="1" bldLvl="0" animBg="1"/>
      <p:bldP spid="26" grpId="0"/>
      <p:bldP spid="26" grpId="1"/>
      <p:bldP spid="2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展示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7780" y="-6350"/>
            <a:ext cx="9142730" cy="5137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6" name="Picture 2" descr="C:\Users\DELL\Documents\Tencent Files\1075712841\FileRecv\FireShot Capture 1 - we_share - http___localhost_8080_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695" y="6350"/>
            <a:ext cx="8183245" cy="5128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04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41331" y="2272397"/>
            <a:ext cx="2778059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3600" b="1" dirty="0">
                <a:solidFill>
                  <a:srgbClr val="EA5514"/>
                </a:solidFill>
                <a:latin typeface="Impact" panose="020B0806030902050204" pitchFamily="34" charset="0"/>
              </a:rPr>
              <a:t>不足</a:t>
            </a:r>
            <a:endParaRPr lang="zh-CN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4" grpId="1" bldLvl="0" animBg="1"/>
          <p:bldP spid="5" grpId="0" bldLvl="0" animBg="1"/>
          <p:bldP spid="5" grpId="1" bldLvl="0" animBg="1"/>
          <p:bldP spid="6" grpId="0" bldLvl="0" animBg="1"/>
          <p:bldP spid="6" grpId="1" bldLvl="0" animBg="1"/>
          <p:bldP spid="7" grpId="0" bldLvl="0" animBg="1"/>
          <p:bldP spid="7" grpId="1" bldLvl="0" animBg="1"/>
          <p:bldP spid="8" grpId="0" bldLvl="0" animBg="1"/>
          <p:bldP spid="8" grpId="1" bldLvl="0" animBg="1"/>
          <p:bldP spid="10" grpId="0" bldLvl="0" animBg="1"/>
          <p:bldP spid="10" grpId="1" bldLvl="0" animBg="1"/>
          <p:bldP spid="14" grpId="0" bldLvl="0" animBg="1"/>
          <p:bldP spid="14" grpId="1" bldLvl="0" animBg="1"/>
          <p:bldP spid="15" grpId="0" bldLvl="0" animBg="1"/>
          <p:bldP spid="15" grpId="1" bldLvl="0" animBg="1"/>
          <p:bldP spid="16" grpId="0" bldLvl="0" animBg="1"/>
          <p:bldP spid="16" grpId="1" bldLvl="0" animBg="1"/>
          <p:bldP spid="17" grpId="0" bldLvl="0" animBg="1"/>
          <p:bldP spid="17" grpId="1" bldLvl="0" animBg="1"/>
          <p:bldP spid="18" grpId="0" bldLvl="0" animBg="1"/>
          <p:bldP spid="18" grpId="1" bldLvl="0" animBg="1"/>
          <p:bldP spid="19" grpId="0" bldLvl="0" animBg="1"/>
          <p:bldP spid="19" grpId="1" bldLvl="0" animBg="1"/>
          <p:bldP spid="20" grpId="0" bldLvl="0" animBg="1"/>
          <p:bldP spid="20" grpId="1" bldLvl="0" animBg="1"/>
          <p:bldP spid="21" grpId="0" bldLvl="0" animBg="1"/>
          <p:bldP spid="21" grpId="1" bldLvl="0" animBg="1"/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 bldLvl="0" animBg="1"/>
          <p:bldP spid="26" grpId="1" bldLvl="0" animBg="1"/>
          <p:bldP spid="27" grpId="0" bldLvl="0" animBg="1"/>
          <p:bldP spid="27" grpId="1" bldLvl="0" animBg="1"/>
          <p:bldP spid="28" grpId="0" bldLvl="0" animBg="1"/>
          <p:bldP spid="28" grpId="1" bldLvl="0" animBg="1"/>
          <p:bldP spid="29" grpId="0" bldLvl="0" animBg="1"/>
          <p:bldP spid="29" grpId="1" bldLvl="0" animBg="1"/>
          <p:bldP spid="30" grpId="0" bldLvl="0" animBg="1"/>
          <p:bldP spid="30" grpId="1" bldLvl="0" animBg="1"/>
          <p:bldP spid="31" grpId="0" bldLvl="0" animBg="1"/>
          <p:bldP spid="31" grpId="1" bldLvl="0" animBg="1"/>
          <p:bldP spid="32" grpId="0" bldLvl="0" animBg="1"/>
          <p:bldP spid="32" grpId="1" bldLvl="0" animBg="1"/>
          <p:bldP spid="33" grpId="0" bldLvl="0" animBg="1"/>
          <p:bldP spid="33" grpId="1" bldLvl="0" animBg="1"/>
          <p:bldP spid="34" grpId="0" bldLvl="0" animBg="1"/>
          <p:bldP spid="34" grpId="1" bldLvl="0" animBg="1"/>
          <p:bldP spid="35" grpId="0"/>
          <p:bldP spid="35" grpId="1"/>
          <p:bldP spid="3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4" grpId="1" bldLvl="0" animBg="1"/>
          <p:bldP spid="5" grpId="0" bldLvl="0" animBg="1"/>
          <p:bldP spid="5" grpId="1" bldLvl="0" animBg="1"/>
          <p:bldP spid="6" grpId="0" bldLvl="0" animBg="1"/>
          <p:bldP spid="6" grpId="1" bldLvl="0" animBg="1"/>
          <p:bldP spid="7" grpId="0" bldLvl="0" animBg="1"/>
          <p:bldP spid="7" grpId="1" bldLvl="0" animBg="1"/>
          <p:bldP spid="8" grpId="0" bldLvl="0" animBg="1"/>
          <p:bldP spid="8" grpId="1" bldLvl="0" animBg="1"/>
          <p:bldP spid="10" grpId="0" bldLvl="0" animBg="1"/>
          <p:bldP spid="10" grpId="1" bldLvl="0" animBg="1"/>
          <p:bldP spid="14" grpId="0" bldLvl="0" animBg="1"/>
          <p:bldP spid="14" grpId="1" bldLvl="0" animBg="1"/>
          <p:bldP spid="15" grpId="0" bldLvl="0" animBg="1"/>
          <p:bldP spid="15" grpId="1" bldLvl="0" animBg="1"/>
          <p:bldP spid="16" grpId="0" bldLvl="0" animBg="1"/>
          <p:bldP spid="16" grpId="1" bldLvl="0" animBg="1"/>
          <p:bldP spid="17" grpId="0" bldLvl="0" animBg="1"/>
          <p:bldP spid="17" grpId="1" bldLvl="0" animBg="1"/>
          <p:bldP spid="18" grpId="0" bldLvl="0" animBg="1"/>
          <p:bldP spid="18" grpId="1" bldLvl="0" animBg="1"/>
          <p:bldP spid="19" grpId="0" bldLvl="0" animBg="1"/>
          <p:bldP spid="19" grpId="1" bldLvl="0" animBg="1"/>
          <p:bldP spid="20" grpId="0" bldLvl="0" animBg="1"/>
          <p:bldP spid="20" grpId="1" bldLvl="0" animBg="1"/>
          <p:bldP spid="21" grpId="0" bldLvl="0" animBg="1"/>
          <p:bldP spid="21" grpId="1" bldLvl="0" animBg="1"/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 bldLvl="0" animBg="1"/>
          <p:bldP spid="26" grpId="1" bldLvl="0" animBg="1"/>
          <p:bldP spid="27" grpId="0" bldLvl="0" animBg="1"/>
          <p:bldP spid="27" grpId="1" bldLvl="0" animBg="1"/>
          <p:bldP spid="28" grpId="0" bldLvl="0" animBg="1"/>
          <p:bldP spid="28" grpId="1" bldLvl="0" animBg="1"/>
          <p:bldP spid="29" grpId="0" bldLvl="0" animBg="1"/>
          <p:bldP spid="29" grpId="1" bldLvl="0" animBg="1"/>
          <p:bldP spid="30" grpId="0" bldLvl="0" animBg="1"/>
          <p:bldP spid="30" grpId="1" bldLvl="0" animBg="1"/>
          <p:bldP spid="31" grpId="0" bldLvl="0" animBg="1"/>
          <p:bldP spid="31" grpId="1" bldLvl="0" animBg="1"/>
          <p:bldP spid="32" grpId="0" bldLvl="0" animBg="1"/>
          <p:bldP spid="32" grpId="1" bldLvl="0" animBg="1"/>
          <p:bldP spid="33" grpId="0" bldLvl="0" animBg="1"/>
          <p:bldP spid="33" grpId="1" bldLvl="0" animBg="1"/>
          <p:bldP spid="34" grpId="0" bldLvl="0" animBg="1"/>
          <p:bldP spid="34" grpId="1" bldLvl="0" animBg="1"/>
          <p:bldP spid="35" grpId="0"/>
          <p:bldP spid="35" grpId="1"/>
          <p:bldP spid="36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467225" y="1084580"/>
            <a:ext cx="33318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前期接口与数据表设计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600575" y="2461260"/>
            <a:ext cx="30645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没有渐进式合并测试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528060" y="4036060"/>
            <a:ext cx="547751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没有使用</a:t>
            </a:r>
            <a:r>
              <a:rPr lang="en-US" altLang="zh-CN" sz="2400" b="1">
                <a:solidFill>
                  <a:srgbClr val="ED7641"/>
                </a:solidFill>
              </a:rPr>
              <a:t>redis </a:t>
            </a:r>
            <a:r>
              <a:rPr lang="zh-CN" altLang="en-US" sz="2400" b="1">
                <a:solidFill>
                  <a:srgbClr val="ED7641"/>
                </a:solidFill>
              </a:rPr>
              <a:t>等中间缓存及数据库优化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21" name="Oval 8"/>
          <p:cNvSpPr>
            <a:spLocks noChangeArrowheads="1"/>
          </p:cNvSpPr>
          <p:nvPr/>
        </p:nvSpPr>
        <p:spPr bwMode="auto">
          <a:xfrm>
            <a:off x="1559883" y="95567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10"/>
          <p:cNvSpPr>
            <a:spLocks noChangeArrowheads="1"/>
          </p:cNvSpPr>
          <p:nvPr/>
        </p:nvSpPr>
        <p:spPr bwMode="auto">
          <a:xfrm>
            <a:off x="794708" y="763905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Oval 11"/>
          <p:cNvSpPr>
            <a:spLocks noChangeArrowheads="1"/>
          </p:cNvSpPr>
          <p:nvPr/>
        </p:nvSpPr>
        <p:spPr bwMode="auto">
          <a:xfrm>
            <a:off x="1798008" y="20669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Oval 13"/>
          <p:cNvSpPr>
            <a:spLocks noChangeArrowheads="1"/>
          </p:cNvSpPr>
          <p:nvPr/>
        </p:nvSpPr>
        <p:spPr bwMode="auto">
          <a:xfrm>
            <a:off x="1518608" y="690880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Oval 14"/>
          <p:cNvSpPr>
            <a:spLocks noChangeArrowheads="1"/>
          </p:cNvSpPr>
          <p:nvPr/>
        </p:nvSpPr>
        <p:spPr bwMode="auto">
          <a:xfrm>
            <a:off x="2979108" y="1848168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Oval 15"/>
          <p:cNvSpPr>
            <a:spLocks noChangeArrowheads="1"/>
          </p:cNvSpPr>
          <p:nvPr/>
        </p:nvSpPr>
        <p:spPr bwMode="auto">
          <a:xfrm>
            <a:off x="3369633" y="1125855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Oval 16"/>
          <p:cNvSpPr>
            <a:spLocks noChangeArrowheads="1"/>
          </p:cNvSpPr>
          <p:nvPr/>
        </p:nvSpPr>
        <p:spPr bwMode="auto">
          <a:xfrm>
            <a:off x="2182183" y="2438718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Oval 17"/>
          <p:cNvSpPr>
            <a:spLocks noChangeArrowheads="1"/>
          </p:cNvSpPr>
          <p:nvPr/>
        </p:nvSpPr>
        <p:spPr bwMode="auto">
          <a:xfrm>
            <a:off x="1404308" y="2862580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Oval 18"/>
          <p:cNvSpPr>
            <a:spLocks noChangeArrowheads="1"/>
          </p:cNvSpPr>
          <p:nvPr/>
        </p:nvSpPr>
        <p:spPr bwMode="auto">
          <a:xfrm>
            <a:off x="2690183" y="2454593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Oval 19"/>
          <p:cNvSpPr>
            <a:spLocks noChangeArrowheads="1"/>
          </p:cNvSpPr>
          <p:nvPr/>
        </p:nvSpPr>
        <p:spPr bwMode="auto">
          <a:xfrm>
            <a:off x="1934533" y="2289493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Oval 20"/>
          <p:cNvSpPr>
            <a:spLocks noChangeArrowheads="1"/>
          </p:cNvSpPr>
          <p:nvPr/>
        </p:nvSpPr>
        <p:spPr bwMode="auto">
          <a:xfrm>
            <a:off x="1651958" y="2460943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Oval 21"/>
          <p:cNvSpPr>
            <a:spLocks noChangeArrowheads="1"/>
          </p:cNvSpPr>
          <p:nvPr/>
        </p:nvSpPr>
        <p:spPr bwMode="auto">
          <a:xfrm>
            <a:off x="848683" y="1892618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Oval 22"/>
          <p:cNvSpPr>
            <a:spLocks noChangeArrowheads="1"/>
          </p:cNvSpPr>
          <p:nvPr/>
        </p:nvSpPr>
        <p:spPr bwMode="auto">
          <a:xfrm>
            <a:off x="378783" y="1611630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Oval 25"/>
          <p:cNvSpPr>
            <a:spLocks noChangeArrowheads="1"/>
          </p:cNvSpPr>
          <p:nvPr/>
        </p:nvSpPr>
        <p:spPr bwMode="auto">
          <a:xfrm>
            <a:off x="1064583" y="3615055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Oval 26"/>
          <p:cNvSpPr>
            <a:spLocks noChangeArrowheads="1"/>
          </p:cNvSpPr>
          <p:nvPr/>
        </p:nvSpPr>
        <p:spPr bwMode="auto">
          <a:xfrm>
            <a:off x="1058233" y="4035743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Oval 27"/>
          <p:cNvSpPr>
            <a:spLocks noChangeArrowheads="1"/>
          </p:cNvSpPr>
          <p:nvPr/>
        </p:nvSpPr>
        <p:spPr bwMode="auto">
          <a:xfrm>
            <a:off x="1032833" y="4311968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Oval 32"/>
          <p:cNvSpPr>
            <a:spLocks noChangeArrowheads="1"/>
          </p:cNvSpPr>
          <p:nvPr/>
        </p:nvSpPr>
        <p:spPr bwMode="auto">
          <a:xfrm>
            <a:off x="820108" y="4388168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Oval 33"/>
          <p:cNvSpPr>
            <a:spLocks noChangeArrowheads="1"/>
          </p:cNvSpPr>
          <p:nvPr/>
        </p:nvSpPr>
        <p:spPr bwMode="auto">
          <a:xfrm>
            <a:off x="889958" y="1705293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Oval 34"/>
          <p:cNvSpPr>
            <a:spLocks noChangeArrowheads="1"/>
          </p:cNvSpPr>
          <p:nvPr/>
        </p:nvSpPr>
        <p:spPr bwMode="auto">
          <a:xfrm>
            <a:off x="1166183" y="3596005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Oval 35"/>
          <p:cNvSpPr>
            <a:spLocks noChangeArrowheads="1"/>
          </p:cNvSpPr>
          <p:nvPr/>
        </p:nvSpPr>
        <p:spPr bwMode="auto">
          <a:xfrm>
            <a:off x="680408" y="3462655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Oval 36"/>
          <p:cNvSpPr>
            <a:spLocks noChangeArrowheads="1"/>
          </p:cNvSpPr>
          <p:nvPr/>
        </p:nvSpPr>
        <p:spPr bwMode="auto">
          <a:xfrm>
            <a:off x="413708" y="3781743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Oval 37"/>
          <p:cNvSpPr>
            <a:spLocks noChangeArrowheads="1"/>
          </p:cNvSpPr>
          <p:nvPr/>
        </p:nvSpPr>
        <p:spPr bwMode="auto">
          <a:xfrm>
            <a:off x="-2217" y="2413318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3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6" presetClass="emph" presetSubtype="0" autoRev="1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0" dur="150" fill="hold"/>
                                        <p:tgtEl>
                                          <p:spTgt spid="4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47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54" dur="150" fill="hold"/>
                                        <p:tgtEl>
                                          <p:spTgt spid="3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1" dur="150" fill="hold"/>
                                        <p:tgtEl>
                                          <p:spTgt spid="3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8" dur="150" fill="hold"/>
                                        <p:tgtEl>
                                          <p:spTgt spid="4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5" dur="150" fill="hold"/>
                                        <p:tgtEl>
                                          <p:spTgt spid="4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2" dur="150" fill="hold"/>
                                        <p:tgtEl>
                                          <p:spTgt spid="4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9" dur="15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6" dur="150" fill="hold"/>
                                        <p:tgtEl>
                                          <p:spTgt spid="4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03" dur="150" fill="hold"/>
                                        <p:tgtEl>
                                          <p:spTgt spid="5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0" dur="150" fill="hold"/>
                                        <p:tgtEl>
                                          <p:spTgt spid="4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17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24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31" dur="150" fill="hold"/>
                                        <p:tgtEl>
                                          <p:spTgt spid="4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8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5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52" dur="150" fill="hold"/>
                                        <p:tgtEl>
                                          <p:spTgt spid="4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9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6" fill="hold">
                      <p:stCondLst>
                        <p:cond delay="indefinite"/>
                      </p:stCondLst>
                      <p:childTnLst>
                        <p:par>
                          <p:cTn id="167" fill="hold">
                            <p:stCondLst>
                              <p:cond delay="0"/>
                            </p:stCondLst>
                            <p:childTnLst>
                              <p:par>
                                <p:cTn id="168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21" grpId="1" bldLvl="0" animBg="1"/>
      <p:bldP spid="28" grpId="0" bldLvl="0" animBg="1"/>
      <p:bldP spid="28" grpId="1" bldLvl="0" animBg="1"/>
      <p:bldP spid="36" grpId="0" bldLvl="0" animBg="1"/>
      <p:bldP spid="36" grpId="1" bldLvl="0" animBg="1"/>
      <p:bldP spid="37" grpId="0" bldLvl="0" animBg="1"/>
      <p:bldP spid="37" grpId="1" bldLvl="0" animBg="1"/>
      <p:bldP spid="38" grpId="0" bldLvl="0" animBg="1"/>
      <p:bldP spid="38" grpId="1" bldLvl="0" animBg="1"/>
      <p:bldP spid="39" grpId="0" bldLvl="0" animBg="1"/>
      <p:bldP spid="39" grpId="1" bldLvl="0" animBg="1"/>
      <p:bldP spid="40" grpId="0" bldLvl="0" animBg="1"/>
      <p:bldP spid="40" grpId="1" bldLvl="0" animBg="1"/>
      <p:bldP spid="41" grpId="0" bldLvl="0" animBg="1"/>
      <p:bldP spid="41" grpId="1" bldLvl="0" animBg="1"/>
      <p:bldP spid="42" grpId="0" bldLvl="0" animBg="1"/>
      <p:bldP spid="42" grpId="1" bldLvl="0" animBg="1"/>
      <p:bldP spid="43" grpId="0" bldLvl="0" animBg="1"/>
      <p:bldP spid="43" grpId="1" bldLvl="0" animBg="1"/>
      <p:bldP spid="44" grpId="0" bldLvl="0" animBg="1"/>
      <p:bldP spid="44" grpId="1" bldLvl="0" animBg="1"/>
      <p:bldP spid="45" grpId="0" bldLvl="0" animBg="1"/>
      <p:bldP spid="45" grpId="1" bldLvl="0" animBg="1"/>
      <p:bldP spid="46" grpId="0" bldLvl="0" animBg="1"/>
      <p:bldP spid="46" grpId="1" bldLvl="0" animBg="1"/>
      <p:bldP spid="47" grpId="0" bldLvl="0" animBg="1"/>
      <p:bldP spid="47" grpId="1" bldLvl="0" animBg="1"/>
      <p:bldP spid="48" grpId="0" bldLvl="0" animBg="1"/>
      <p:bldP spid="48" grpId="1" bldLvl="0" animBg="1"/>
      <p:bldP spid="49" grpId="0" bldLvl="0" animBg="1"/>
      <p:bldP spid="49" grpId="1" bldLvl="0" animBg="1"/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 bldLvl="0" animBg="1"/>
      <p:bldP spid="54" grpId="1" bldLvl="0" animBg="1"/>
      <p:bldP spid="55" grpId="0" bldLvl="0" animBg="1"/>
      <p:bldP spid="55" grpId="1" bldLvl="0" animBg="1"/>
      <p:bldP spid="2" grpId="0"/>
      <p:bldP spid="3" grpId="0"/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05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41331" y="2272397"/>
            <a:ext cx="2778059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3600" b="1" dirty="0">
                <a:solidFill>
                  <a:srgbClr val="EA5514"/>
                </a:solidFill>
                <a:latin typeface="Impact" panose="020B0806030902050204" pitchFamily="34" charset="0"/>
              </a:rPr>
              <a:t>项目心得</a:t>
            </a:r>
            <a:endParaRPr lang="zh-CN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4" grpId="1" bldLvl="0" animBg="1"/>
          <p:bldP spid="5" grpId="0" bldLvl="0" animBg="1"/>
          <p:bldP spid="5" grpId="1" bldLvl="0" animBg="1"/>
          <p:bldP spid="6" grpId="0" bldLvl="0" animBg="1"/>
          <p:bldP spid="6" grpId="1" bldLvl="0" animBg="1"/>
          <p:bldP spid="7" grpId="0" bldLvl="0" animBg="1"/>
          <p:bldP spid="7" grpId="1" bldLvl="0" animBg="1"/>
          <p:bldP spid="8" grpId="0" bldLvl="0" animBg="1"/>
          <p:bldP spid="8" grpId="1" bldLvl="0" animBg="1"/>
          <p:bldP spid="10" grpId="0" bldLvl="0" animBg="1"/>
          <p:bldP spid="10" grpId="1" bldLvl="0" animBg="1"/>
          <p:bldP spid="14" grpId="0" bldLvl="0" animBg="1"/>
          <p:bldP spid="14" grpId="1" bldLvl="0" animBg="1"/>
          <p:bldP spid="15" grpId="0" bldLvl="0" animBg="1"/>
          <p:bldP spid="15" grpId="1" bldLvl="0" animBg="1"/>
          <p:bldP spid="16" grpId="0" bldLvl="0" animBg="1"/>
          <p:bldP spid="16" grpId="1" bldLvl="0" animBg="1"/>
          <p:bldP spid="17" grpId="0" bldLvl="0" animBg="1"/>
          <p:bldP spid="17" grpId="1" bldLvl="0" animBg="1"/>
          <p:bldP spid="18" grpId="0" bldLvl="0" animBg="1"/>
          <p:bldP spid="18" grpId="1" bldLvl="0" animBg="1"/>
          <p:bldP spid="19" grpId="0" bldLvl="0" animBg="1"/>
          <p:bldP spid="19" grpId="1" bldLvl="0" animBg="1"/>
          <p:bldP spid="20" grpId="0" bldLvl="0" animBg="1"/>
          <p:bldP spid="20" grpId="1" bldLvl="0" animBg="1"/>
          <p:bldP spid="21" grpId="0" bldLvl="0" animBg="1"/>
          <p:bldP spid="21" grpId="1" bldLvl="0" animBg="1"/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 bldLvl="0" animBg="1"/>
          <p:bldP spid="26" grpId="1" bldLvl="0" animBg="1"/>
          <p:bldP spid="27" grpId="0" bldLvl="0" animBg="1"/>
          <p:bldP spid="27" grpId="1" bldLvl="0" animBg="1"/>
          <p:bldP spid="28" grpId="0" bldLvl="0" animBg="1"/>
          <p:bldP spid="28" grpId="1" bldLvl="0" animBg="1"/>
          <p:bldP spid="29" grpId="0" bldLvl="0" animBg="1"/>
          <p:bldP spid="29" grpId="1" bldLvl="0" animBg="1"/>
          <p:bldP spid="30" grpId="0" bldLvl="0" animBg="1"/>
          <p:bldP spid="30" grpId="1" bldLvl="0" animBg="1"/>
          <p:bldP spid="31" grpId="0" bldLvl="0" animBg="1"/>
          <p:bldP spid="31" grpId="1" bldLvl="0" animBg="1"/>
          <p:bldP spid="32" grpId="0" bldLvl="0" animBg="1"/>
          <p:bldP spid="32" grpId="1" bldLvl="0" animBg="1"/>
          <p:bldP spid="33" grpId="0" bldLvl="0" animBg="1"/>
          <p:bldP spid="33" grpId="1" bldLvl="0" animBg="1"/>
          <p:bldP spid="34" grpId="0" bldLvl="0" animBg="1"/>
          <p:bldP spid="34" grpId="1" bldLvl="0" animBg="1"/>
          <p:bldP spid="35" grpId="0"/>
          <p:bldP spid="35" grpId="1"/>
          <p:bldP spid="3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4" grpId="1" bldLvl="0" animBg="1"/>
          <p:bldP spid="5" grpId="0" bldLvl="0" animBg="1"/>
          <p:bldP spid="5" grpId="1" bldLvl="0" animBg="1"/>
          <p:bldP spid="6" grpId="0" bldLvl="0" animBg="1"/>
          <p:bldP spid="6" grpId="1" bldLvl="0" animBg="1"/>
          <p:bldP spid="7" grpId="0" bldLvl="0" animBg="1"/>
          <p:bldP spid="7" grpId="1" bldLvl="0" animBg="1"/>
          <p:bldP spid="8" grpId="0" bldLvl="0" animBg="1"/>
          <p:bldP spid="8" grpId="1" bldLvl="0" animBg="1"/>
          <p:bldP spid="10" grpId="0" bldLvl="0" animBg="1"/>
          <p:bldP spid="10" grpId="1" bldLvl="0" animBg="1"/>
          <p:bldP spid="14" grpId="0" bldLvl="0" animBg="1"/>
          <p:bldP spid="14" grpId="1" bldLvl="0" animBg="1"/>
          <p:bldP spid="15" grpId="0" bldLvl="0" animBg="1"/>
          <p:bldP spid="15" grpId="1" bldLvl="0" animBg="1"/>
          <p:bldP spid="16" grpId="0" bldLvl="0" animBg="1"/>
          <p:bldP spid="16" grpId="1" bldLvl="0" animBg="1"/>
          <p:bldP spid="17" grpId="0" bldLvl="0" animBg="1"/>
          <p:bldP spid="17" grpId="1" bldLvl="0" animBg="1"/>
          <p:bldP spid="18" grpId="0" bldLvl="0" animBg="1"/>
          <p:bldP spid="18" grpId="1" bldLvl="0" animBg="1"/>
          <p:bldP spid="19" grpId="0" bldLvl="0" animBg="1"/>
          <p:bldP spid="19" grpId="1" bldLvl="0" animBg="1"/>
          <p:bldP spid="20" grpId="0" bldLvl="0" animBg="1"/>
          <p:bldP spid="20" grpId="1" bldLvl="0" animBg="1"/>
          <p:bldP spid="21" grpId="0" bldLvl="0" animBg="1"/>
          <p:bldP spid="21" grpId="1" bldLvl="0" animBg="1"/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 bldLvl="0" animBg="1"/>
          <p:bldP spid="26" grpId="1" bldLvl="0" animBg="1"/>
          <p:bldP spid="27" grpId="0" bldLvl="0" animBg="1"/>
          <p:bldP spid="27" grpId="1" bldLvl="0" animBg="1"/>
          <p:bldP spid="28" grpId="0" bldLvl="0" animBg="1"/>
          <p:bldP spid="28" grpId="1" bldLvl="0" animBg="1"/>
          <p:bldP spid="29" grpId="0" bldLvl="0" animBg="1"/>
          <p:bldP spid="29" grpId="1" bldLvl="0" animBg="1"/>
          <p:bldP spid="30" grpId="0" bldLvl="0" animBg="1"/>
          <p:bldP spid="30" grpId="1" bldLvl="0" animBg="1"/>
          <p:bldP spid="31" grpId="0" bldLvl="0" animBg="1"/>
          <p:bldP spid="31" grpId="1" bldLvl="0" animBg="1"/>
          <p:bldP spid="32" grpId="0" bldLvl="0" animBg="1"/>
          <p:bldP spid="32" grpId="1" bldLvl="0" animBg="1"/>
          <p:bldP spid="33" grpId="0" bldLvl="0" animBg="1"/>
          <p:bldP spid="33" grpId="1" bldLvl="0" animBg="1"/>
          <p:bldP spid="34" grpId="0" bldLvl="0" animBg="1"/>
          <p:bldP spid="34" grpId="1" bldLvl="0" animBg="1"/>
          <p:bldP spid="35" grpId="0"/>
          <p:bldP spid="35" grpId="1"/>
          <p:bldP spid="36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001770" y="763905"/>
            <a:ext cx="48704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前期的项目设计及系统架构很重要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018915" y="2167255"/>
            <a:ext cx="46964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组员之间分工合作，开发式学习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018915" y="3677920"/>
            <a:ext cx="4674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组员之间的每日沟通及进度说明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21" name="Oval 8"/>
          <p:cNvSpPr>
            <a:spLocks noChangeArrowheads="1"/>
          </p:cNvSpPr>
          <p:nvPr/>
        </p:nvSpPr>
        <p:spPr bwMode="auto">
          <a:xfrm>
            <a:off x="1559883" y="95567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28" name="Oval 10"/>
          <p:cNvSpPr>
            <a:spLocks noChangeArrowheads="1"/>
          </p:cNvSpPr>
          <p:nvPr/>
        </p:nvSpPr>
        <p:spPr bwMode="auto">
          <a:xfrm>
            <a:off x="794708" y="763905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6" name="Oval 11"/>
          <p:cNvSpPr>
            <a:spLocks noChangeArrowheads="1"/>
          </p:cNvSpPr>
          <p:nvPr/>
        </p:nvSpPr>
        <p:spPr bwMode="auto">
          <a:xfrm>
            <a:off x="1798008" y="20669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7" name="Oval 13"/>
          <p:cNvSpPr>
            <a:spLocks noChangeArrowheads="1"/>
          </p:cNvSpPr>
          <p:nvPr/>
        </p:nvSpPr>
        <p:spPr bwMode="auto">
          <a:xfrm>
            <a:off x="1518608" y="690880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8" name="Oval 14"/>
          <p:cNvSpPr>
            <a:spLocks noChangeArrowheads="1"/>
          </p:cNvSpPr>
          <p:nvPr/>
        </p:nvSpPr>
        <p:spPr bwMode="auto">
          <a:xfrm>
            <a:off x="2979108" y="1848168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39" name="Oval 15"/>
          <p:cNvSpPr>
            <a:spLocks noChangeArrowheads="1"/>
          </p:cNvSpPr>
          <p:nvPr/>
        </p:nvSpPr>
        <p:spPr bwMode="auto">
          <a:xfrm>
            <a:off x="3369633" y="1125855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0" name="Oval 16"/>
          <p:cNvSpPr>
            <a:spLocks noChangeArrowheads="1"/>
          </p:cNvSpPr>
          <p:nvPr/>
        </p:nvSpPr>
        <p:spPr bwMode="auto">
          <a:xfrm>
            <a:off x="2182183" y="2438718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1" name="Oval 17"/>
          <p:cNvSpPr>
            <a:spLocks noChangeArrowheads="1"/>
          </p:cNvSpPr>
          <p:nvPr/>
        </p:nvSpPr>
        <p:spPr bwMode="auto">
          <a:xfrm>
            <a:off x="1404308" y="2862580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2" name="Oval 18"/>
          <p:cNvSpPr>
            <a:spLocks noChangeArrowheads="1"/>
          </p:cNvSpPr>
          <p:nvPr/>
        </p:nvSpPr>
        <p:spPr bwMode="auto">
          <a:xfrm>
            <a:off x="2690183" y="2454593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3" name="Oval 19"/>
          <p:cNvSpPr>
            <a:spLocks noChangeArrowheads="1"/>
          </p:cNvSpPr>
          <p:nvPr/>
        </p:nvSpPr>
        <p:spPr bwMode="auto">
          <a:xfrm>
            <a:off x="1934533" y="2289493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4" name="Oval 20"/>
          <p:cNvSpPr>
            <a:spLocks noChangeArrowheads="1"/>
          </p:cNvSpPr>
          <p:nvPr/>
        </p:nvSpPr>
        <p:spPr bwMode="auto">
          <a:xfrm>
            <a:off x="1651958" y="2460943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5" name="Oval 21"/>
          <p:cNvSpPr>
            <a:spLocks noChangeArrowheads="1"/>
          </p:cNvSpPr>
          <p:nvPr/>
        </p:nvSpPr>
        <p:spPr bwMode="auto">
          <a:xfrm>
            <a:off x="848683" y="1892618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6" name="Oval 22"/>
          <p:cNvSpPr>
            <a:spLocks noChangeArrowheads="1"/>
          </p:cNvSpPr>
          <p:nvPr/>
        </p:nvSpPr>
        <p:spPr bwMode="auto">
          <a:xfrm>
            <a:off x="378783" y="1611630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7" name="Oval 25"/>
          <p:cNvSpPr>
            <a:spLocks noChangeArrowheads="1"/>
          </p:cNvSpPr>
          <p:nvPr/>
        </p:nvSpPr>
        <p:spPr bwMode="auto">
          <a:xfrm>
            <a:off x="1064583" y="3615055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8" name="Oval 26"/>
          <p:cNvSpPr>
            <a:spLocks noChangeArrowheads="1"/>
          </p:cNvSpPr>
          <p:nvPr/>
        </p:nvSpPr>
        <p:spPr bwMode="auto">
          <a:xfrm>
            <a:off x="1058233" y="4035743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49" name="Oval 27"/>
          <p:cNvSpPr>
            <a:spLocks noChangeArrowheads="1"/>
          </p:cNvSpPr>
          <p:nvPr/>
        </p:nvSpPr>
        <p:spPr bwMode="auto">
          <a:xfrm>
            <a:off x="1032833" y="4311968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0" name="Oval 32"/>
          <p:cNvSpPr>
            <a:spLocks noChangeArrowheads="1"/>
          </p:cNvSpPr>
          <p:nvPr/>
        </p:nvSpPr>
        <p:spPr bwMode="auto">
          <a:xfrm>
            <a:off x="820108" y="4388168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1" name="Oval 33"/>
          <p:cNvSpPr>
            <a:spLocks noChangeArrowheads="1"/>
          </p:cNvSpPr>
          <p:nvPr/>
        </p:nvSpPr>
        <p:spPr bwMode="auto">
          <a:xfrm>
            <a:off x="889958" y="1705293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2" name="Oval 34"/>
          <p:cNvSpPr>
            <a:spLocks noChangeArrowheads="1"/>
          </p:cNvSpPr>
          <p:nvPr/>
        </p:nvSpPr>
        <p:spPr bwMode="auto">
          <a:xfrm>
            <a:off x="1166183" y="3596005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3" name="Oval 35"/>
          <p:cNvSpPr>
            <a:spLocks noChangeArrowheads="1"/>
          </p:cNvSpPr>
          <p:nvPr/>
        </p:nvSpPr>
        <p:spPr bwMode="auto">
          <a:xfrm>
            <a:off x="680408" y="3462655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4" name="Oval 36"/>
          <p:cNvSpPr>
            <a:spLocks noChangeArrowheads="1"/>
          </p:cNvSpPr>
          <p:nvPr/>
        </p:nvSpPr>
        <p:spPr bwMode="auto">
          <a:xfrm>
            <a:off x="413708" y="3781743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  <p:sp>
        <p:nvSpPr>
          <p:cNvPr id="55" name="Oval 37"/>
          <p:cNvSpPr>
            <a:spLocks noChangeArrowheads="1"/>
          </p:cNvSpPr>
          <p:nvPr/>
        </p:nvSpPr>
        <p:spPr bwMode="auto">
          <a:xfrm>
            <a:off x="-2217" y="2413318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3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3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6" presetClass="emph" presetSubtype="0" autoRev="1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0" dur="150" fill="hold"/>
                                        <p:tgtEl>
                                          <p:spTgt spid="4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47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54" dur="150" fill="hold"/>
                                        <p:tgtEl>
                                          <p:spTgt spid="3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1" dur="150" fill="hold"/>
                                        <p:tgtEl>
                                          <p:spTgt spid="3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8" dur="150" fill="hold"/>
                                        <p:tgtEl>
                                          <p:spTgt spid="4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5" dur="150" fill="hold"/>
                                        <p:tgtEl>
                                          <p:spTgt spid="4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2" dur="150" fill="hold"/>
                                        <p:tgtEl>
                                          <p:spTgt spid="4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9" dur="150" fill="hold"/>
                                        <p:tgtEl>
                                          <p:spTgt spid="4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96" dur="150" fill="hold"/>
                                        <p:tgtEl>
                                          <p:spTgt spid="4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03" dur="150" fill="hold"/>
                                        <p:tgtEl>
                                          <p:spTgt spid="5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0" dur="150" fill="hold"/>
                                        <p:tgtEl>
                                          <p:spTgt spid="4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17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24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31" dur="150" fill="hold"/>
                                        <p:tgtEl>
                                          <p:spTgt spid="4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8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45" dur="150" fill="hold"/>
                                        <p:tgtEl>
                                          <p:spTgt spid="4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52" dur="150" fill="hold"/>
                                        <p:tgtEl>
                                          <p:spTgt spid="4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9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0" fill="hold">
                      <p:stCondLst>
                        <p:cond delay="indefinite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ldLvl="0" animBg="1"/>
      <p:bldP spid="21" grpId="1" bldLvl="0" animBg="1"/>
      <p:bldP spid="28" grpId="0" bldLvl="0" animBg="1"/>
      <p:bldP spid="28" grpId="1" bldLvl="0" animBg="1"/>
      <p:bldP spid="36" grpId="0" bldLvl="0" animBg="1"/>
      <p:bldP spid="36" grpId="1" bldLvl="0" animBg="1"/>
      <p:bldP spid="37" grpId="0" bldLvl="0" animBg="1"/>
      <p:bldP spid="37" grpId="1" bldLvl="0" animBg="1"/>
      <p:bldP spid="38" grpId="0" bldLvl="0" animBg="1"/>
      <p:bldP spid="38" grpId="1" bldLvl="0" animBg="1"/>
      <p:bldP spid="39" grpId="0" bldLvl="0" animBg="1"/>
      <p:bldP spid="39" grpId="1" bldLvl="0" animBg="1"/>
      <p:bldP spid="40" grpId="0" bldLvl="0" animBg="1"/>
      <p:bldP spid="40" grpId="1" bldLvl="0" animBg="1"/>
      <p:bldP spid="41" grpId="0" bldLvl="0" animBg="1"/>
      <p:bldP spid="41" grpId="1" bldLvl="0" animBg="1"/>
      <p:bldP spid="42" grpId="0" bldLvl="0" animBg="1"/>
      <p:bldP spid="42" grpId="1" bldLvl="0" animBg="1"/>
      <p:bldP spid="43" grpId="0" bldLvl="0" animBg="1"/>
      <p:bldP spid="43" grpId="1" bldLvl="0" animBg="1"/>
      <p:bldP spid="44" grpId="0" bldLvl="0" animBg="1"/>
      <p:bldP spid="44" grpId="1" bldLvl="0" animBg="1"/>
      <p:bldP spid="45" grpId="0" bldLvl="0" animBg="1"/>
      <p:bldP spid="45" grpId="1" bldLvl="0" animBg="1"/>
      <p:bldP spid="46" grpId="0" bldLvl="0" animBg="1"/>
      <p:bldP spid="46" grpId="1" bldLvl="0" animBg="1"/>
      <p:bldP spid="47" grpId="0" bldLvl="0" animBg="1"/>
      <p:bldP spid="47" grpId="1" bldLvl="0" animBg="1"/>
      <p:bldP spid="48" grpId="0" bldLvl="0" animBg="1"/>
      <p:bldP spid="48" grpId="1" bldLvl="0" animBg="1"/>
      <p:bldP spid="49" grpId="0" bldLvl="0" animBg="1"/>
      <p:bldP spid="49" grpId="1" bldLvl="0" animBg="1"/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 bldLvl="0" animBg="1"/>
      <p:bldP spid="54" grpId="1" bldLvl="0" animBg="1"/>
      <p:bldP spid="55" grpId="0" bldLvl="0" animBg="1"/>
      <p:bldP spid="55" grpId="1" bldLvl="0" animBg="1"/>
      <p:bldP spid="2" grpId="0"/>
      <p:bldP spid="3" grpId="0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06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41331" y="2272397"/>
            <a:ext cx="2778059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3600" b="1" dirty="0">
                <a:solidFill>
                  <a:srgbClr val="EA5514"/>
                </a:solidFill>
                <a:latin typeface="Impact" panose="020B0806030902050204" pitchFamily="34" charset="0"/>
              </a:rPr>
              <a:t>总结</a:t>
            </a:r>
            <a:endParaRPr lang="zh-CN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4" grpId="1" bldLvl="0" animBg="1"/>
          <p:bldP spid="5" grpId="0" bldLvl="0" animBg="1"/>
          <p:bldP spid="5" grpId="1" bldLvl="0" animBg="1"/>
          <p:bldP spid="6" grpId="0" bldLvl="0" animBg="1"/>
          <p:bldP spid="6" grpId="1" bldLvl="0" animBg="1"/>
          <p:bldP spid="7" grpId="0" bldLvl="0" animBg="1"/>
          <p:bldP spid="7" grpId="1" bldLvl="0" animBg="1"/>
          <p:bldP spid="8" grpId="0" bldLvl="0" animBg="1"/>
          <p:bldP spid="8" grpId="1" bldLvl="0" animBg="1"/>
          <p:bldP spid="10" grpId="0" bldLvl="0" animBg="1"/>
          <p:bldP spid="10" grpId="1" bldLvl="0" animBg="1"/>
          <p:bldP spid="14" grpId="0" bldLvl="0" animBg="1"/>
          <p:bldP spid="14" grpId="1" bldLvl="0" animBg="1"/>
          <p:bldP spid="15" grpId="0" bldLvl="0" animBg="1"/>
          <p:bldP spid="15" grpId="1" bldLvl="0" animBg="1"/>
          <p:bldP spid="16" grpId="0" bldLvl="0" animBg="1"/>
          <p:bldP spid="16" grpId="1" bldLvl="0" animBg="1"/>
          <p:bldP spid="17" grpId="0" bldLvl="0" animBg="1"/>
          <p:bldP spid="17" grpId="1" bldLvl="0" animBg="1"/>
          <p:bldP spid="18" grpId="0" bldLvl="0" animBg="1"/>
          <p:bldP spid="18" grpId="1" bldLvl="0" animBg="1"/>
          <p:bldP spid="19" grpId="0" bldLvl="0" animBg="1"/>
          <p:bldP spid="19" grpId="1" bldLvl="0" animBg="1"/>
          <p:bldP spid="20" grpId="0" bldLvl="0" animBg="1"/>
          <p:bldP spid="20" grpId="1" bldLvl="0" animBg="1"/>
          <p:bldP spid="21" grpId="0" bldLvl="0" animBg="1"/>
          <p:bldP spid="21" grpId="1" bldLvl="0" animBg="1"/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 bldLvl="0" animBg="1"/>
          <p:bldP spid="26" grpId="1" bldLvl="0" animBg="1"/>
          <p:bldP spid="27" grpId="0" bldLvl="0" animBg="1"/>
          <p:bldP spid="27" grpId="1" bldLvl="0" animBg="1"/>
          <p:bldP spid="28" grpId="0" bldLvl="0" animBg="1"/>
          <p:bldP spid="28" grpId="1" bldLvl="0" animBg="1"/>
          <p:bldP spid="29" grpId="0" bldLvl="0" animBg="1"/>
          <p:bldP spid="29" grpId="1" bldLvl="0" animBg="1"/>
          <p:bldP spid="30" grpId="0" bldLvl="0" animBg="1"/>
          <p:bldP spid="30" grpId="1" bldLvl="0" animBg="1"/>
          <p:bldP spid="31" grpId="0" bldLvl="0" animBg="1"/>
          <p:bldP spid="31" grpId="1" bldLvl="0" animBg="1"/>
          <p:bldP spid="32" grpId="0" bldLvl="0" animBg="1"/>
          <p:bldP spid="32" grpId="1" bldLvl="0" animBg="1"/>
          <p:bldP spid="33" grpId="0" bldLvl="0" animBg="1"/>
          <p:bldP spid="33" grpId="1" bldLvl="0" animBg="1"/>
          <p:bldP spid="34" grpId="0" bldLvl="0" animBg="1"/>
          <p:bldP spid="34" grpId="1" bldLvl="0" animBg="1"/>
          <p:bldP spid="35" grpId="0"/>
          <p:bldP spid="35" grpId="1"/>
          <p:bldP spid="3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bldLvl="0" animBg="1"/>
          <p:bldP spid="4" grpId="1" bldLvl="0" animBg="1"/>
          <p:bldP spid="5" grpId="0" bldLvl="0" animBg="1"/>
          <p:bldP spid="5" grpId="1" bldLvl="0" animBg="1"/>
          <p:bldP spid="6" grpId="0" bldLvl="0" animBg="1"/>
          <p:bldP spid="6" grpId="1" bldLvl="0" animBg="1"/>
          <p:bldP spid="7" grpId="0" bldLvl="0" animBg="1"/>
          <p:bldP spid="7" grpId="1" bldLvl="0" animBg="1"/>
          <p:bldP spid="8" grpId="0" bldLvl="0" animBg="1"/>
          <p:bldP spid="8" grpId="1" bldLvl="0" animBg="1"/>
          <p:bldP spid="10" grpId="0" bldLvl="0" animBg="1"/>
          <p:bldP spid="10" grpId="1" bldLvl="0" animBg="1"/>
          <p:bldP spid="14" grpId="0" bldLvl="0" animBg="1"/>
          <p:bldP spid="14" grpId="1" bldLvl="0" animBg="1"/>
          <p:bldP spid="15" grpId="0" bldLvl="0" animBg="1"/>
          <p:bldP spid="15" grpId="1" bldLvl="0" animBg="1"/>
          <p:bldP spid="16" grpId="0" bldLvl="0" animBg="1"/>
          <p:bldP spid="16" grpId="1" bldLvl="0" animBg="1"/>
          <p:bldP spid="17" grpId="0" bldLvl="0" animBg="1"/>
          <p:bldP spid="17" grpId="1" bldLvl="0" animBg="1"/>
          <p:bldP spid="18" grpId="0" bldLvl="0" animBg="1"/>
          <p:bldP spid="18" grpId="1" bldLvl="0" animBg="1"/>
          <p:bldP spid="19" grpId="0" bldLvl="0" animBg="1"/>
          <p:bldP spid="19" grpId="1" bldLvl="0" animBg="1"/>
          <p:bldP spid="20" grpId="0" bldLvl="0" animBg="1"/>
          <p:bldP spid="20" grpId="1" bldLvl="0" animBg="1"/>
          <p:bldP spid="21" grpId="0" bldLvl="0" animBg="1"/>
          <p:bldP spid="21" grpId="1" bldLvl="0" animBg="1"/>
          <p:bldP spid="22" grpId="0" bldLvl="0" animBg="1"/>
          <p:bldP spid="22" grpId="1" bldLvl="0" animBg="1"/>
          <p:bldP spid="23" grpId="0" bldLvl="0" animBg="1"/>
          <p:bldP spid="23" grpId="1" bldLvl="0" animBg="1"/>
          <p:bldP spid="24" grpId="0" bldLvl="0" animBg="1"/>
          <p:bldP spid="24" grpId="1" bldLvl="0" animBg="1"/>
          <p:bldP spid="25" grpId="0" bldLvl="0" animBg="1"/>
          <p:bldP spid="25" grpId="1" bldLvl="0" animBg="1"/>
          <p:bldP spid="26" grpId="0" bldLvl="0" animBg="1"/>
          <p:bldP spid="26" grpId="1" bldLvl="0" animBg="1"/>
          <p:bldP spid="27" grpId="0" bldLvl="0" animBg="1"/>
          <p:bldP spid="27" grpId="1" bldLvl="0" animBg="1"/>
          <p:bldP spid="28" grpId="0" bldLvl="0" animBg="1"/>
          <p:bldP spid="28" grpId="1" bldLvl="0" animBg="1"/>
          <p:bldP spid="29" grpId="0" bldLvl="0" animBg="1"/>
          <p:bldP spid="29" grpId="1" bldLvl="0" animBg="1"/>
          <p:bldP spid="30" grpId="0" bldLvl="0" animBg="1"/>
          <p:bldP spid="30" grpId="1" bldLvl="0" animBg="1"/>
          <p:bldP spid="31" grpId="0" bldLvl="0" animBg="1"/>
          <p:bldP spid="31" grpId="1" bldLvl="0" animBg="1"/>
          <p:bldP spid="32" grpId="0" bldLvl="0" animBg="1"/>
          <p:bldP spid="32" grpId="1" bldLvl="0" animBg="1"/>
          <p:bldP spid="33" grpId="0" bldLvl="0" animBg="1"/>
          <p:bldP spid="33" grpId="1" bldLvl="0" animBg="1"/>
          <p:bldP spid="34" grpId="0" bldLvl="0" animBg="1"/>
          <p:bldP spid="34" grpId="1" bldLvl="0" animBg="1"/>
          <p:bldP spid="35" grpId="0"/>
          <p:bldP spid="35" grpId="1"/>
          <p:bldP spid="36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348865" y="1948180"/>
            <a:ext cx="14287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  <a:sym typeface="+mn-ea"/>
              </a:rPr>
              <a:t>系统设计</a:t>
            </a:r>
            <a:endParaRPr lang="zh-CN" altLang="en-US" sz="2400" b="1">
              <a:solidFill>
                <a:srgbClr val="ED7641"/>
              </a:solidFill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87595" y="1948180"/>
            <a:ext cx="14478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原型规划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581900" y="1948180"/>
            <a:ext cx="14636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产品初稿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613015" y="3399155"/>
            <a:ext cx="14224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项目开发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913630" y="3399155"/>
            <a:ext cx="142176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产品定形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48865" y="3399155"/>
            <a:ext cx="14579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rgbClr val="ED7641"/>
                </a:solidFill>
              </a:rPr>
              <a:t>最终发布</a:t>
            </a:r>
            <a:endParaRPr lang="zh-CN" altLang="en-US" sz="2400" b="1">
              <a:solidFill>
                <a:srgbClr val="ED7641"/>
              </a:solidFill>
            </a:endParaRPr>
          </a:p>
        </p:txBody>
      </p:sp>
      <p:cxnSp>
        <p:nvCxnSpPr>
          <p:cNvPr id="11" name="直接箭头连接符 10"/>
          <p:cNvCxnSpPr>
            <a:stCxn id="6" idx="3"/>
            <a:endCxn id="7" idx="1"/>
          </p:cNvCxnSpPr>
          <p:nvPr/>
        </p:nvCxnSpPr>
        <p:spPr>
          <a:xfrm>
            <a:off x="6335395" y="2178685"/>
            <a:ext cx="124650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>
            <a:stCxn id="4" idx="3"/>
            <a:endCxn id="6" idx="1"/>
          </p:cNvCxnSpPr>
          <p:nvPr/>
        </p:nvCxnSpPr>
        <p:spPr>
          <a:xfrm>
            <a:off x="3777615" y="2178685"/>
            <a:ext cx="110998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7" idx="2"/>
            <a:endCxn id="8" idx="0"/>
          </p:cNvCxnSpPr>
          <p:nvPr/>
        </p:nvCxnSpPr>
        <p:spPr>
          <a:xfrm>
            <a:off x="8314055" y="2408555"/>
            <a:ext cx="10160" cy="990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8" idx="1"/>
            <a:endCxn id="9" idx="3"/>
          </p:cNvCxnSpPr>
          <p:nvPr/>
        </p:nvCxnSpPr>
        <p:spPr>
          <a:xfrm flipH="1">
            <a:off x="6335395" y="3629660"/>
            <a:ext cx="12776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9" idx="1"/>
            <a:endCxn id="10" idx="3"/>
          </p:cNvCxnSpPr>
          <p:nvPr/>
        </p:nvCxnSpPr>
        <p:spPr>
          <a:xfrm flipH="1">
            <a:off x="3806825" y="3629660"/>
            <a:ext cx="110680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8"/>
          <p:cNvSpPr>
            <a:spLocks noChangeArrowheads="1"/>
          </p:cNvSpPr>
          <p:nvPr/>
        </p:nvSpPr>
        <p:spPr bwMode="auto">
          <a:xfrm>
            <a:off x="1592068" y="7921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0"/>
          <p:cNvSpPr>
            <a:spLocks noChangeArrowheads="1"/>
          </p:cNvSpPr>
          <p:nvPr/>
        </p:nvSpPr>
        <p:spPr bwMode="auto">
          <a:xfrm>
            <a:off x="795153" y="22527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3"/>
          <p:cNvSpPr>
            <a:spLocks noChangeArrowheads="1"/>
          </p:cNvSpPr>
          <p:nvPr/>
        </p:nvSpPr>
        <p:spPr bwMode="auto">
          <a:xfrm>
            <a:off x="1635663" y="28576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7"/>
          <p:cNvSpPr>
            <a:spLocks noChangeArrowheads="1"/>
          </p:cNvSpPr>
          <p:nvPr/>
        </p:nvSpPr>
        <p:spPr bwMode="auto">
          <a:xfrm>
            <a:off x="-14470" y="194807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18"/>
          <p:cNvSpPr>
            <a:spLocks noChangeArrowheads="1"/>
          </p:cNvSpPr>
          <p:nvPr/>
        </p:nvSpPr>
        <p:spPr bwMode="auto">
          <a:xfrm>
            <a:off x="2574247" y="3445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19"/>
          <p:cNvSpPr>
            <a:spLocks noChangeArrowheads="1"/>
          </p:cNvSpPr>
          <p:nvPr/>
        </p:nvSpPr>
        <p:spPr bwMode="auto">
          <a:xfrm>
            <a:off x="1360369" y="9502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0"/>
          <p:cNvSpPr>
            <a:spLocks noChangeArrowheads="1"/>
          </p:cNvSpPr>
          <p:nvPr/>
        </p:nvSpPr>
        <p:spPr bwMode="auto">
          <a:xfrm>
            <a:off x="710380" y="159296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1"/>
          <p:cNvSpPr>
            <a:spLocks noChangeArrowheads="1"/>
          </p:cNvSpPr>
          <p:nvPr/>
        </p:nvSpPr>
        <p:spPr bwMode="auto">
          <a:xfrm>
            <a:off x="1166148" y="130699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2"/>
          <p:cNvSpPr>
            <a:spLocks noChangeArrowheads="1"/>
          </p:cNvSpPr>
          <p:nvPr/>
        </p:nvSpPr>
        <p:spPr bwMode="auto">
          <a:xfrm>
            <a:off x="155021" y="103145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3"/>
          <p:cNvSpPr>
            <a:spLocks noChangeArrowheads="1"/>
          </p:cNvSpPr>
          <p:nvPr/>
        </p:nvSpPr>
        <p:spPr bwMode="auto">
          <a:xfrm>
            <a:off x="-14472" y="163021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25"/>
          <p:cNvSpPr>
            <a:spLocks noChangeArrowheads="1"/>
          </p:cNvSpPr>
          <p:nvPr/>
        </p:nvSpPr>
        <p:spPr bwMode="auto">
          <a:xfrm>
            <a:off x="1096143" y="225854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26"/>
          <p:cNvSpPr>
            <a:spLocks noChangeArrowheads="1"/>
          </p:cNvSpPr>
          <p:nvPr/>
        </p:nvSpPr>
        <p:spPr bwMode="auto">
          <a:xfrm>
            <a:off x="1360305" y="4154335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27"/>
          <p:cNvSpPr>
            <a:spLocks noChangeArrowheads="1"/>
          </p:cNvSpPr>
          <p:nvPr/>
        </p:nvSpPr>
        <p:spPr bwMode="auto">
          <a:xfrm>
            <a:off x="1050422" y="369275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28"/>
          <p:cNvSpPr>
            <a:spLocks noChangeArrowheads="1"/>
          </p:cNvSpPr>
          <p:nvPr/>
        </p:nvSpPr>
        <p:spPr bwMode="auto">
          <a:xfrm>
            <a:off x="778487" y="415386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Oval 30"/>
          <p:cNvSpPr>
            <a:spLocks noChangeArrowheads="1"/>
          </p:cNvSpPr>
          <p:nvPr/>
        </p:nvSpPr>
        <p:spPr bwMode="auto">
          <a:xfrm>
            <a:off x="778487" y="454396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Oval 31"/>
          <p:cNvSpPr>
            <a:spLocks noChangeArrowheads="1"/>
          </p:cNvSpPr>
          <p:nvPr/>
        </p:nvSpPr>
        <p:spPr bwMode="auto">
          <a:xfrm>
            <a:off x="657040" y="461897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Oval 32"/>
          <p:cNvSpPr>
            <a:spLocks noChangeArrowheads="1"/>
          </p:cNvSpPr>
          <p:nvPr/>
        </p:nvSpPr>
        <p:spPr bwMode="auto">
          <a:xfrm>
            <a:off x="354653" y="382811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Oval 33"/>
          <p:cNvSpPr>
            <a:spLocks noChangeArrowheads="1"/>
          </p:cNvSpPr>
          <p:nvPr/>
        </p:nvSpPr>
        <p:spPr bwMode="auto">
          <a:xfrm>
            <a:off x="833253" y="116666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Oval 34"/>
          <p:cNvSpPr>
            <a:spLocks noChangeArrowheads="1"/>
          </p:cNvSpPr>
          <p:nvPr/>
        </p:nvSpPr>
        <p:spPr bwMode="auto">
          <a:xfrm>
            <a:off x="1049993" y="3114211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Oval 35"/>
          <p:cNvSpPr>
            <a:spLocks noChangeArrowheads="1"/>
          </p:cNvSpPr>
          <p:nvPr/>
        </p:nvSpPr>
        <p:spPr bwMode="auto">
          <a:xfrm>
            <a:off x="563380" y="280337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Oval 36"/>
          <p:cNvSpPr>
            <a:spLocks noChangeArrowheads="1"/>
          </p:cNvSpPr>
          <p:nvPr/>
        </p:nvSpPr>
        <p:spPr bwMode="auto">
          <a:xfrm>
            <a:off x="406797" y="310976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Oval 37"/>
          <p:cNvSpPr>
            <a:spLocks noChangeArrowheads="1"/>
          </p:cNvSpPr>
          <p:nvPr/>
        </p:nvSpPr>
        <p:spPr bwMode="auto">
          <a:xfrm>
            <a:off x="959620" y="2144090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bldLvl="0" animBg="1"/>
      <p:bldP spid="22" grpId="1" bldLvl="0" animBg="1"/>
      <p:bldP spid="24" grpId="0" bldLvl="0" animBg="1"/>
      <p:bldP spid="24" grpId="1" bldLvl="0" animBg="1"/>
      <p:bldP spid="25" grpId="0" bldLvl="0" animBg="1"/>
      <p:bldP spid="25" grpId="1" bldLvl="0" animBg="1"/>
      <p:bldP spid="4" grpId="0"/>
      <p:bldP spid="6" grpId="0"/>
      <p:bldP spid="7" grpId="0"/>
      <p:bldP spid="8" grpId="0"/>
      <p:bldP spid="9" grpId="0"/>
      <p:bldP spid="1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905376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581776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4400550" y="680085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816601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6819901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7337426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6540501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8001001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8391526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7204076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6426201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7712076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6956426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6673851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1"/>
          <p:cNvSpPr>
            <a:spLocks noChangeArrowheads="1"/>
          </p:cNvSpPr>
          <p:nvPr/>
        </p:nvSpPr>
        <p:spPr bwMode="auto">
          <a:xfrm>
            <a:off x="5870576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2"/>
          <p:cNvSpPr>
            <a:spLocks noChangeArrowheads="1"/>
          </p:cNvSpPr>
          <p:nvPr/>
        </p:nvSpPr>
        <p:spPr bwMode="auto">
          <a:xfrm>
            <a:off x="5400676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5067301" y="2043748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4"/>
          <p:cNvSpPr>
            <a:spLocks noChangeArrowheads="1"/>
          </p:cNvSpPr>
          <p:nvPr/>
        </p:nvSpPr>
        <p:spPr bwMode="auto">
          <a:xfrm>
            <a:off x="4714876" y="2240598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6086476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6080126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6054726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5826126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29"/>
          <p:cNvSpPr>
            <a:spLocks noChangeArrowheads="1"/>
          </p:cNvSpPr>
          <p:nvPr/>
        </p:nvSpPr>
        <p:spPr bwMode="auto">
          <a:xfrm>
            <a:off x="6022976" y="5039360"/>
            <a:ext cx="146050" cy="146050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0"/>
          <p:cNvSpPr>
            <a:spLocks noChangeArrowheads="1"/>
          </p:cNvSpPr>
          <p:nvPr/>
        </p:nvSpPr>
        <p:spPr bwMode="auto">
          <a:xfrm>
            <a:off x="6019801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1"/>
          <p:cNvSpPr>
            <a:spLocks noChangeArrowheads="1"/>
          </p:cNvSpPr>
          <p:nvPr/>
        </p:nvSpPr>
        <p:spPr bwMode="auto">
          <a:xfrm>
            <a:off x="5946776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4" name="Oval 32"/>
          <p:cNvSpPr>
            <a:spLocks noChangeArrowheads="1"/>
          </p:cNvSpPr>
          <p:nvPr/>
        </p:nvSpPr>
        <p:spPr bwMode="auto">
          <a:xfrm>
            <a:off x="5842001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5" name="Oval 33"/>
          <p:cNvSpPr>
            <a:spLocks noChangeArrowheads="1"/>
          </p:cNvSpPr>
          <p:nvPr/>
        </p:nvSpPr>
        <p:spPr bwMode="auto">
          <a:xfrm>
            <a:off x="5911851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7" name="Oval 34"/>
          <p:cNvSpPr>
            <a:spLocks noChangeArrowheads="1"/>
          </p:cNvSpPr>
          <p:nvPr/>
        </p:nvSpPr>
        <p:spPr bwMode="auto">
          <a:xfrm>
            <a:off x="6188076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8" name="Oval 35"/>
          <p:cNvSpPr>
            <a:spLocks noChangeArrowheads="1"/>
          </p:cNvSpPr>
          <p:nvPr/>
        </p:nvSpPr>
        <p:spPr bwMode="auto">
          <a:xfrm>
            <a:off x="5702301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29" name="Oval 36"/>
          <p:cNvSpPr>
            <a:spLocks noChangeArrowheads="1"/>
          </p:cNvSpPr>
          <p:nvPr/>
        </p:nvSpPr>
        <p:spPr bwMode="auto">
          <a:xfrm>
            <a:off x="5435601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0" name="Oval 37"/>
          <p:cNvSpPr>
            <a:spLocks noChangeArrowheads="1"/>
          </p:cNvSpPr>
          <p:nvPr/>
        </p:nvSpPr>
        <p:spPr bwMode="auto">
          <a:xfrm>
            <a:off x="5019676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33" name="Rectangle 40"/>
          <p:cNvSpPr>
            <a:spLocks noChangeArrowheads="1"/>
          </p:cNvSpPr>
          <p:nvPr/>
        </p:nvSpPr>
        <p:spPr bwMode="auto">
          <a:xfrm>
            <a:off x="1304925" y="2621915"/>
            <a:ext cx="3600450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zh-CN" altLang="en-US" sz="3600" b="0" i="0" u="none" strike="noStrike" cap="none" normalizeH="0" baseline="0" dirty="0" smtClean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rPr>
              <a:t>感谢各位的观看</a:t>
            </a:r>
            <a:endParaRPr kumimoji="0" lang="zh-CN" altLang="en-US" sz="3600" b="0" i="0" u="none" strike="noStrike" cap="none" normalizeH="0" baseline="0" dirty="0" smtClean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宋体" panose="02010600030101010101" pitchFamily="2" charset="-122"/>
            </a:endParaRPr>
          </a:p>
        </p:txBody>
      </p:sp>
      <p:sp>
        <p:nvSpPr>
          <p:cNvPr id="48" name="Rectangle 40"/>
          <p:cNvSpPr>
            <a:spLocks noChangeArrowheads="1"/>
          </p:cNvSpPr>
          <p:nvPr/>
        </p:nvSpPr>
        <p:spPr bwMode="auto">
          <a:xfrm>
            <a:off x="816918" y="1995011"/>
            <a:ext cx="3584066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400" b="1" i="0" u="none" strike="noStrike" cap="none" normalizeH="0" baseline="0" dirty="0" smtClean="0">
                <a:ln>
                  <a:noFill/>
                </a:ln>
                <a:solidFill>
                  <a:srgbClr val="EA5514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kumimoji="0" lang="zh-CN" altLang="zh-CN" b="1" i="0" u="none" strike="noStrike" cap="none" normalizeH="0" baseline="0" dirty="0" smtClean="0">
              <a:ln>
                <a:noFill/>
              </a:ln>
              <a:solidFill>
                <a:srgbClr val="EA5514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圆角矩形 49"/>
          <p:cNvSpPr/>
          <p:nvPr/>
        </p:nvSpPr>
        <p:spPr>
          <a:xfrm>
            <a:off x="2763633" y="3803888"/>
            <a:ext cx="975535" cy="257572"/>
          </a:xfrm>
          <a:prstGeom prst="roundRect">
            <a:avLst>
              <a:gd name="adj" fmla="val 50000"/>
            </a:avLst>
          </a:prstGeom>
          <a:noFill/>
          <a:ln w="6350">
            <a:solidFill>
              <a:srgbClr val="EA551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50" dirty="0" smtClean="0">
                <a:solidFill>
                  <a:srgbClr val="EA551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2018.7.11</a:t>
            </a:r>
            <a:endParaRPr lang="zh-CN" altLang="en-US" sz="1050" dirty="0">
              <a:solidFill>
                <a:srgbClr val="EA551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53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60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0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3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7" dur="150" fill="hold"/>
                                        <p:tgtEl>
                                          <p:spTgt spid="10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1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8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5" dur="1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2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09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6" dur="150" fill="hold"/>
                                        <p:tgtEl>
                                          <p:spTgt spid="2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23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8" dur="3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9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30" dur="150" fill="hold"/>
                                        <p:tgtEl>
                                          <p:spTgt spid="10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7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0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2" dur="3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44" dur="150" fill="hold"/>
                                        <p:tgtEl>
                                          <p:spTgt spid="10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3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51" dur="150" fill="hold"/>
                                        <p:tgtEl>
                                          <p:spTgt spid="10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58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10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3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65" dur="150" fill="hold"/>
                                        <p:tgtEl>
                                          <p:spTgt spid="10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0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72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5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7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8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79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3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6" dur="150" fill="hold"/>
                                        <p:tgtEl>
                                          <p:spTgt spid="10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1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2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93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200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3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6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207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1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2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14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5" presetID="53" presetClass="entr" presetSubtype="16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6" presetClass="emph" presetSubtype="0" autoRev="1" fill="hold" grpId="1" nodeType="withEffect">
                                  <p:stCondLst>
                                    <p:cond delay="1100"/>
                                  </p:stCondLst>
                                  <p:childTnLst>
                                    <p:animScale>
                                      <p:cBhvr>
                                        <p:cTn id="221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4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5" dur="5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6" presetID="2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28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2" presetClass="entr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 animBg="1"/>
      <p:bldP spid="21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1024" grpId="0" animBg="1"/>
      <p:bldP spid="1024" grpId="1" animBg="1"/>
      <p:bldP spid="1025" grpId="0" animBg="1"/>
      <p:bldP spid="1025" grpId="1" animBg="1"/>
      <p:bldP spid="1027" grpId="0" animBg="1"/>
      <p:bldP spid="1027" grpId="1" animBg="1"/>
      <p:bldP spid="1028" grpId="0" animBg="1"/>
      <p:bldP spid="1028" grpId="1" animBg="1"/>
      <p:bldP spid="1029" grpId="0" animBg="1"/>
      <p:bldP spid="1029" grpId="1" animBg="1"/>
      <p:bldP spid="1030" grpId="0" animBg="1"/>
      <p:bldP spid="1030" grpId="1" animBg="1"/>
      <p:bldP spid="1033" grpId="0"/>
      <p:bldP spid="48" grpId="0"/>
      <p:bldP spid="48" grpId="1"/>
      <p:bldP spid="50" grpId="0" animBg="1"/>
      <p:bldP spid="50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-875977" y="-808990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800423" y="46672"/>
            <a:ext cx="184150" cy="184150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35248" y="715010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1038548" y="157798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1556073" y="-986790"/>
            <a:ext cx="2003425" cy="2006600"/>
          </a:xfrm>
          <a:prstGeom prst="ellipse">
            <a:avLst/>
          </a:prstGeom>
          <a:solidFill>
            <a:srgbClr val="F4D50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759148" y="641985"/>
            <a:ext cx="1790700" cy="1795463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1" name="Oval 14"/>
          <p:cNvSpPr>
            <a:spLocks noChangeArrowheads="1"/>
          </p:cNvSpPr>
          <p:nvPr/>
        </p:nvSpPr>
        <p:spPr bwMode="auto">
          <a:xfrm>
            <a:off x="2219648" y="1799273"/>
            <a:ext cx="714375" cy="714375"/>
          </a:xfrm>
          <a:prstGeom prst="ellipse">
            <a:avLst/>
          </a:prstGeom>
          <a:solidFill>
            <a:srgbClr val="99CED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Oval 15"/>
          <p:cNvSpPr>
            <a:spLocks noChangeArrowheads="1"/>
          </p:cNvSpPr>
          <p:nvPr/>
        </p:nvSpPr>
        <p:spPr bwMode="auto">
          <a:xfrm>
            <a:off x="2610173" y="1076960"/>
            <a:ext cx="365125" cy="365125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3" name="Oval 16"/>
          <p:cNvSpPr>
            <a:spLocks noChangeArrowheads="1"/>
          </p:cNvSpPr>
          <p:nvPr/>
        </p:nvSpPr>
        <p:spPr bwMode="auto">
          <a:xfrm>
            <a:off x="1422723" y="2389823"/>
            <a:ext cx="635000" cy="636588"/>
          </a:xfrm>
          <a:prstGeom prst="ellipse">
            <a:avLst/>
          </a:prstGeom>
          <a:solidFill>
            <a:srgbClr val="E78A4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644848" y="281368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1930723" y="240569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1175073" y="2240598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892498" y="2412048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89223" y="1843723"/>
            <a:ext cx="1009650" cy="1011238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-380677" y="1562735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5123" y="3566160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8773" y="3986848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273373" y="4263073"/>
            <a:ext cx="241300" cy="24130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44773" y="4672648"/>
            <a:ext cx="104775" cy="10636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-91419" y="5009198"/>
            <a:ext cx="231447" cy="231447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38448" y="4672648"/>
            <a:ext cx="263525" cy="261938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165423" y="4861560"/>
            <a:ext cx="149225" cy="149225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60648" y="4339273"/>
            <a:ext cx="333375" cy="333375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130498" y="1656398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406723" y="3547110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-79052" y="3413760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-345752" y="3732848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-761677" y="2364423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971930" y="1105535"/>
            <a:ext cx="1377836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36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3600" b="1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20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kumimoji="0" lang="zh-CN" altLang="zh-CN" sz="3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5136887" y="645510"/>
            <a:ext cx="1944216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团队介绍</a:t>
            </a:r>
            <a:endParaRPr lang="zh-CN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4" name="Rectangle 39"/>
          <p:cNvSpPr>
            <a:spLocks noChangeArrowheads="1"/>
          </p:cNvSpPr>
          <p:nvPr/>
        </p:nvSpPr>
        <p:spPr bwMode="auto">
          <a:xfrm>
            <a:off x="5136887" y="1206850"/>
            <a:ext cx="1944216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项目概述</a:t>
            </a:r>
            <a:endParaRPr lang="zh-CN" altLang="en-US" sz="2000" b="1" dirty="0">
              <a:solidFill>
                <a:srgbClr val="EA5514"/>
              </a:solidFill>
              <a:latin typeface="Impact" panose="020B080603090205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sz="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5" name="Oval 14"/>
          <p:cNvSpPr>
            <a:spLocks noChangeArrowheads="1"/>
          </p:cNvSpPr>
          <p:nvPr/>
        </p:nvSpPr>
        <p:spPr bwMode="auto">
          <a:xfrm>
            <a:off x="4372357" y="1650809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Rectangle 39"/>
          <p:cNvSpPr>
            <a:spLocks noChangeArrowheads="1"/>
          </p:cNvSpPr>
          <p:nvPr/>
        </p:nvSpPr>
        <p:spPr bwMode="auto">
          <a:xfrm>
            <a:off x="4372356" y="1736289"/>
            <a:ext cx="52057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7" name="Rectangle 39"/>
          <p:cNvSpPr>
            <a:spLocks noChangeArrowheads="1"/>
          </p:cNvSpPr>
          <p:nvPr/>
        </p:nvSpPr>
        <p:spPr bwMode="auto">
          <a:xfrm>
            <a:off x="5136887" y="1711040"/>
            <a:ext cx="1944216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功能模块介绍</a:t>
            </a:r>
            <a:endParaRPr lang="zh-CN" altLang="en-US" sz="2000" b="1" dirty="0">
              <a:solidFill>
                <a:srgbClr val="EA5514"/>
              </a:solidFill>
              <a:latin typeface="Impact" panose="020B080603090205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endParaRPr lang="zh-CN" altLang="en-US" sz="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Oval 14"/>
          <p:cNvSpPr>
            <a:spLocks noChangeArrowheads="1"/>
          </p:cNvSpPr>
          <p:nvPr/>
        </p:nvSpPr>
        <p:spPr bwMode="auto">
          <a:xfrm>
            <a:off x="4364737" y="477329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" name="Rectangle 39"/>
          <p:cNvSpPr>
            <a:spLocks noChangeArrowheads="1"/>
          </p:cNvSpPr>
          <p:nvPr/>
        </p:nvSpPr>
        <p:spPr bwMode="auto">
          <a:xfrm>
            <a:off x="4364736" y="562809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" name="Oval 14"/>
          <p:cNvSpPr>
            <a:spLocks noChangeArrowheads="1"/>
          </p:cNvSpPr>
          <p:nvPr/>
        </p:nvSpPr>
        <p:spPr bwMode="auto">
          <a:xfrm>
            <a:off x="4364737" y="1060259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Rectangle 39"/>
          <p:cNvSpPr>
            <a:spLocks noChangeArrowheads="1"/>
          </p:cNvSpPr>
          <p:nvPr/>
        </p:nvSpPr>
        <p:spPr bwMode="auto">
          <a:xfrm>
            <a:off x="4364736" y="1145739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EA5514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en-US" altLang="zh-CN" sz="2400" dirty="0" smtClean="0">
              <a:solidFill>
                <a:srgbClr val="EA5514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1" name="Oval 14"/>
          <p:cNvSpPr>
            <a:spLocks noChangeArrowheads="1"/>
          </p:cNvSpPr>
          <p:nvPr/>
        </p:nvSpPr>
        <p:spPr bwMode="auto">
          <a:xfrm>
            <a:off x="4372357" y="2870009"/>
            <a:ext cx="520573" cy="520573"/>
          </a:xfrm>
          <a:prstGeom prst="ellipse">
            <a:avLst/>
          </a:prstGeom>
          <a:solidFill>
            <a:srgbClr val="EA5514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Rectangle 39"/>
          <p:cNvSpPr>
            <a:spLocks noChangeArrowheads="1"/>
          </p:cNvSpPr>
          <p:nvPr/>
        </p:nvSpPr>
        <p:spPr bwMode="auto">
          <a:xfrm>
            <a:off x="4372356" y="2955489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FCFBF7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en-US" altLang="zh-CN" sz="2400" dirty="0" smtClean="0">
              <a:solidFill>
                <a:srgbClr val="FCFBF7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8" name="Rectangle 39"/>
          <p:cNvSpPr>
            <a:spLocks noChangeArrowheads="1"/>
          </p:cNvSpPr>
          <p:nvPr/>
        </p:nvSpPr>
        <p:spPr bwMode="auto">
          <a:xfrm>
            <a:off x="5136887" y="2358740"/>
            <a:ext cx="1944216" cy="4305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不足</a:t>
            </a:r>
            <a:endParaRPr lang="zh-CN" altLang="en-US" sz="2000" b="1" dirty="0">
              <a:solidFill>
                <a:srgbClr val="EA5514"/>
              </a:solidFill>
              <a:latin typeface="Impact" panose="020B0806030902050204" pitchFamily="34" charset="0"/>
            </a:endParaRPr>
          </a:p>
          <a:p>
            <a:pPr>
              <a:buFont typeface="Arial" panose="020B0604020202020204" pitchFamily="34" charset="0"/>
              <a:buNone/>
            </a:pPr>
            <a:r>
              <a:rPr lang="zh-CN" altLang="en-US" sz="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.</a:t>
            </a:r>
            <a:endParaRPr lang="zh-CN" altLang="en-US" sz="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9" name="Oval 14"/>
          <p:cNvSpPr>
            <a:spLocks noChangeArrowheads="1"/>
          </p:cNvSpPr>
          <p:nvPr/>
        </p:nvSpPr>
        <p:spPr bwMode="auto">
          <a:xfrm>
            <a:off x="4372357" y="2273744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Rectangle 39"/>
          <p:cNvSpPr>
            <a:spLocks noChangeArrowheads="1"/>
          </p:cNvSpPr>
          <p:nvPr/>
        </p:nvSpPr>
        <p:spPr bwMode="auto">
          <a:xfrm>
            <a:off x="4372356" y="2359224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EA5514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en-US" altLang="zh-CN" sz="2400" dirty="0" smtClean="0">
              <a:solidFill>
                <a:srgbClr val="EA5514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52" name="Rectangle 39"/>
          <p:cNvSpPr>
            <a:spLocks noChangeArrowheads="1"/>
          </p:cNvSpPr>
          <p:nvPr/>
        </p:nvSpPr>
        <p:spPr bwMode="auto">
          <a:xfrm>
            <a:off x="5136887" y="2985485"/>
            <a:ext cx="1944216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项目心得</a:t>
            </a:r>
            <a:endParaRPr lang="zh-CN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5136887" y="3608420"/>
            <a:ext cx="1944216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总结</a:t>
            </a:r>
            <a:endParaRPr lang="zh-CN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0" name="Oval 14"/>
          <p:cNvSpPr>
            <a:spLocks noChangeArrowheads="1"/>
          </p:cNvSpPr>
          <p:nvPr/>
        </p:nvSpPr>
        <p:spPr bwMode="auto">
          <a:xfrm>
            <a:off x="4372357" y="3461829"/>
            <a:ext cx="520573" cy="520573"/>
          </a:xfrm>
          <a:prstGeom prst="ellipse">
            <a:avLst/>
          </a:prstGeom>
          <a:noFill/>
          <a:ln>
            <a:solidFill>
              <a:srgbClr val="EA5514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Rectangle 39"/>
          <p:cNvSpPr>
            <a:spLocks noChangeArrowheads="1"/>
          </p:cNvSpPr>
          <p:nvPr/>
        </p:nvSpPr>
        <p:spPr bwMode="auto">
          <a:xfrm>
            <a:off x="4372356" y="3547309"/>
            <a:ext cx="520574" cy="368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 smtClean="0">
                <a:solidFill>
                  <a:srgbClr val="EA5514"/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06</a:t>
            </a:r>
            <a:endParaRPr lang="en-US" altLang="zh-CN" sz="2400" dirty="0" smtClean="0">
              <a:solidFill>
                <a:srgbClr val="EA5514"/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39" dur="150" fill="hold"/>
                                        <p:tgtEl>
                                          <p:spTgt spid="1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6" dur="150" fill="hold"/>
                                        <p:tgtEl>
                                          <p:spTgt spid="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0"/>
                            </p:stCondLst>
                            <p:childTnLst>
                              <p:par>
                                <p:cTn id="53" presetID="6" presetClass="emph" presetSubtype="0" autoRev="1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54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61" dur="150" fill="hold"/>
                                        <p:tgtEl>
                                          <p:spTgt spid="3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68" dur="1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5" dur="150" fill="hold"/>
                                        <p:tgtEl>
                                          <p:spTgt spid="1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2" dur="150" fill="hold"/>
                                        <p:tgtEl>
                                          <p:spTgt spid="1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89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96" dur="150" fill="hold"/>
                                        <p:tgtEl>
                                          <p:spTgt spid="1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3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03" dur="150" fill="hold"/>
                                        <p:tgtEl>
                                          <p:spTgt spid="1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0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17" dur="1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3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24" dur="150" fill="hold"/>
                                        <p:tgtEl>
                                          <p:spTgt spid="1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6" presetClass="emph" presetSubtype="0" autoRev="1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Scale>
                                      <p:cBhvr>
                                        <p:cTn id="131" dur="1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8" dur="1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45" dur="150" fill="hold"/>
                                        <p:tgtEl>
                                          <p:spTgt spid="2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52" dur="150" fill="hold"/>
                                        <p:tgtEl>
                                          <p:spTgt spid="3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5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3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3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6" presetClass="emph" presetSubtype="0" autoRev="1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159" dur="1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0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2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3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4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166" dur="150" fill="hold"/>
                                        <p:tgtEl>
                                          <p:spTgt spid="2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67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9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1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6" presetClass="emph" presetSubtype="0" autoRev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73" dur="150" fill="hold"/>
                                        <p:tgtEl>
                                          <p:spTgt spid="2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8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9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80" dur="1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3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5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6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87" dur="150" fill="hold"/>
                                        <p:tgtEl>
                                          <p:spTgt spid="2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8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3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2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94" dur="150" fill="hold"/>
                                        <p:tgtEl>
                                          <p:spTgt spid="2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7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8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9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01" dur="150" fill="hold"/>
                                        <p:tgtEl>
                                          <p:spTgt spid="26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02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6" dur="3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08" dur="150" fill="hold"/>
                                        <p:tgtEl>
                                          <p:spTgt spid="3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1700"/>
                            </p:stCondLst>
                            <p:childTnLst>
                              <p:par>
                                <p:cTn id="2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2" grpId="0" animBg="1"/>
      <p:bldP spid="22" grpId="1" animBg="1"/>
      <p:bldP spid="23" grpId="0" animBg="1"/>
      <p:bldP spid="23" grpId="1" animBg="1"/>
      <p:bldP spid="24" grpId="0" animBg="1"/>
      <p:bldP spid="24" grpId="1" animBg="1"/>
      <p:bldP spid="25" grpId="0" animBg="1"/>
      <p:bldP spid="25" grpId="1" animBg="1"/>
      <p:bldP spid="26" grpId="0" animBg="1"/>
      <p:bldP spid="26" grpId="1" animBg="1"/>
      <p:bldP spid="27" grpId="0" animBg="1"/>
      <p:bldP spid="27" grpId="1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/>
      <p:bldP spid="35" grpId="1"/>
      <p:bldP spid="41" grpId="0"/>
      <p:bldP spid="44" grpId="0"/>
      <p:bldP spid="45" grpId="0" animBg="1"/>
      <p:bldP spid="46" grpId="0"/>
      <p:bldP spid="47" grpId="0"/>
      <p:bldP spid="2" grpId="0" animBg="1"/>
      <p:bldP spid="3" grpId="0"/>
      <p:bldP spid="6" grpId="0" animBg="1"/>
      <p:bldP spid="20" grpId="0"/>
      <p:bldP spid="21" grpId="0" bldLvl="0" animBg="1"/>
      <p:bldP spid="37" grpId="0"/>
      <p:bldP spid="38" grpId="0"/>
      <p:bldP spid="39" grpId="0" bldLvl="0" animBg="1"/>
      <p:bldP spid="51" grpId="0"/>
      <p:bldP spid="52" grpId="0"/>
      <p:bldP spid="55" grpId="0"/>
      <p:bldP spid="40" grpId="0" bldLvl="0" animBg="1"/>
      <p:bldP spid="4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01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246997"/>
            <a:ext cx="2778059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sz="3600" b="1" dirty="0">
                <a:solidFill>
                  <a:srgbClr val="EA5514"/>
                </a:solidFill>
                <a:latin typeface="Impact" panose="020B0806030902050204" pitchFamily="34" charset="0"/>
              </a:rPr>
              <a:t>团队介绍</a:t>
            </a:r>
            <a:endParaRPr lang="zh-CN" altLang="en-US" sz="3600" b="1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97" name="Freeform 33"/>
          <p:cNvSpPr>
            <a:spLocks noEditPoints="1"/>
          </p:cNvSpPr>
          <p:nvPr/>
        </p:nvSpPr>
        <p:spPr bwMode="auto">
          <a:xfrm>
            <a:off x="2630488" y="1557338"/>
            <a:ext cx="254000" cy="234950"/>
          </a:xfrm>
          <a:custGeom>
            <a:avLst/>
            <a:gdLst>
              <a:gd name="T0" fmla="*/ 100 w 129"/>
              <a:gd name="T1" fmla="*/ 66 h 119"/>
              <a:gd name="T2" fmla="*/ 105 w 129"/>
              <a:gd name="T3" fmla="*/ 61 h 119"/>
              <a:gd name="T4" fmla="*/ 110 w 129"/>
              <a:gd name="T5" fmla="*/ 66 h 119"/>
              <a:gd name="T6" fmla="*/ 110 w 129"/>
              <a:gd name="T7" fmla="*/ 115 h 119"/>
              <a:gd name="T8" fmla="*/ 105 w 129"/>
              <a:gd name="T9" fmla="*/ 119 h 119"/>
              <a:gd name="T10" fmla="*/ 105 w 129"/>
              <a:gd name="T11" fmla="*/ 119 h 119"/>
              <a:gd name="T12" fmla="*/ 24 w 129"/>
              <a:gd name="T13" fmla="*/ 119 h 119"/>
              <a:gd name="T14" fmla="*/ 19 w 129"/>
              <a:gd name="T15" fmla="*/ 115 h 119"/>
              <a:gd name="T16" fmla="*/ 19 w 129"/>
              <a:gd name="T17" fmla="*/ 114 h 119"/>
              <a:gd name="T18" fmla="*/ 19 w 129"/>
              <a:gd name="T19" fmla="*/ 66 h 119"/>
              <a:gd name="T20" fmla="*/ 24 w 129"/>
              <a:gd name="T21" fmla="*/ 61 h 119"/>
              <a:gd name="T22" fmla="*/ 29 w 129"/>
              <a:gd name="T23" fmla="*/ 66 h 119"/>
              <a:gd name="T24" fmla="*/ 29 w 129"/>
              <a:gd name="T25" fmla="*/ 110 h 119"/>
              <a:gd name="T26" fmla="*/ 45 w 129"/>
              <a:gd name="T27" fmla="*/ 110 h 119"/>
              <a:gd name="T28" fmla="*/ 45 w 129"/>
              <a:gd name="T29" fmla="*/ 61 h 119"/>
              <a:gd name="T30" fmla="*/ 48 w 129"/>
              <a:gd name="T31" fmla="*/ 58 h 119"/>
              <a:gd name="T32" fmla="*/ 48 w 129"/>
              <a:gd name="T33" fmla="*/ 58 h 119"/>
              <a:gd name="T34" fmla="*/ 81 w 129"/>
              <a:gd name="T35" fmla="*/ 58 h 119"/>
              <a:gd name="T36" fmla="*/ 85 w 129"/>
              <a:gd name="T37" fmla="*/ 61 h 119"/>
              <a:gd name="T38" fmla="*/ 85 w 129"/>
              <a:gd name="T39" fmla="*/ 61 h 119"/>
              <a:gd name="T40" fmla="*/ 85 w 129"/>
              <a:gd name="T41" fmla="*/ 110 h 119"/>
              <a:gd name="T42" fmla="*/ 100 w 129"/>
              <a:gd name="T43" fmla="*/ 110 h 119"/>
              <a:gd name="T44" fmla="*/ 100 w 129"/>
              <a:gd name="T45" fmla="*/ 66 h 119"/>
              <a:gd name="T46" fmla="*/ 51 w 129"/>
              <a:gd name="T47" fmla="*/ 110 h 119"/>
              <a:gd name="T48" fmla="*/ 51 w 129"/>
              <a:gd name="T49" fmla="*/ 110 h 119"/>
              <a:gd name="T50" fmla="*/ 79 w 129"/>
              <a:gd name="T51" fmla="*/ 110 h 119"/>
              <a:gd name="T52" fmla="*/ 79 w 129"/>
              <a:gd name="T53" fmla="*/ 64 h 119"/>
              <a:gd name="T54" fmla="*/ 51 w 129"/>
              <a:gd name="T55" fmla="*/ 64 h 119"/>
              <a:gd name="T56" fmla="*/ 51 w 129"/>
              <a:gd name="T57" fmla="*/ 110 h 119"/>
              <a:gd name="T58" fmla="*/ 9 w 129"/>
              <a:gd name="T59" fmla="*/ 68 h 119"/>
              <a:gd name="T60" fmla="*/ 9 w 129"/>
              <a:gd name="T61" fmla="*/ 68 h 119"/>
              <a:gd name="T62" fmla="*/ 65 w 129"/>
              <a:gd name="T63" fmla="*/ 12 h 119"/>
              <a:gd name="T64" fmla="*/ 120 w 129"/>
              <a:gd name="T65" fmla="*/ 68 h 119"/>
              <a:gd name="T66" fmla="*/ 127 w 129"/>
              <a:gd name="T67" fmla="*/ 68 h 119"/>
              <a:gd name="T68" fmla="*/ 127 w 129"/>
              <a:gd name="T69" fmla="*/ 61 h 119"/>
              <a:gd name="T70" fmla="*/ 68 w 129"/>
              <a:gd name="T71" fmla="*/ 2 h 119"/>
              <a:gd name="T72" fmla="*/ 68 w 129"/>
              <a:gd name="T73" fmla="*/ 2 h 119"/>
              <a:gd name="T74" fmla="*/ 61 w 129"/>
              <a:gd name="T75" fmla="*/ 2 h 119"/>
              <a:gd name="T76" fmla="*/ 2 w 129"/>
              <a:gd name="T77" fmla="*/ 61 h 119"/>
              <a:gd name="T78" fmla="*/ 2 w 129"/>
              <a:gd name="T79" fmla="*/ 68 h 119"/>
              <a:gd name="T80" fmla="*/ 9 w 129"/>
              <a:gd name="T81" fmla="*/ 68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9" h="119">
                <a:moveTo>
                  <a:pt x="100" y="66"/>
                </a:moveTo>
                <a:cubicBezTo>
                  <a:pt x="100" y="64"/>
                  <a:pt x="103" y="61"/>
                  <a:pt x="105" y="61"/>
                </a:cubicBezTo>
                <a:cubicBezTo>
                  <a:pt x="108" y="61"/>
                  <a:pt x="110" y="64"/>
                  <a:pt x="110" y="66"/>
                </a:cubicBezTo>
                <a:cubicBezTo>
                  <a:pt x="110" y="115"/>
                  <a:pt x="110" y="115"/>
                  <a:pt x="110" y="115"/>
                </a:cubicBezTo>
                <a:cubicBezTo>
                  <a:pt x="110" y="117"/>
                  <a:pt x="108" y="119"/>
                  <a:pt x="105" y="119"/>
                </a:cubicBezTo>
                <a:cubicBezTo>
                  <a:pt x="105" y="119"/>
                  <a:pt x="105" y="119"/>
                  <a:pt x="105" y="119"/>
                </a:cubicBezTo>
                <a:cubicBezTo>
                  <a:pt x="24" y="119"/>
                  <a:pt x="24" y="119"/>
                  <a:pt x="24" y="119"/>
                </a:cubicBezTo>
                <a:cubicBezTo>
                  <a:pt x="21" y="119"/>
                  <a:pt x="19" y="117"/>
                  <a:pt x="19" y="115"/>
                </a:cubicBezTo>
                <a:cubicBezTo>
                  <a:pt x="19" y="114"/>
                  <a:pt x="19" y="114"/>
                  <a:pt x="19" y="114"/>
                </a:cubicBezTo>
                <a:cubicBezTo>
                  <a:pt x="19" y="66"/>
                  <a:pt x="19" y="66"/>
                  <a:pt x="19" y="66"/>
                </a:cubicBezTo>
                <a:cubicBezTo>
                  <a:pt x="19" y="64"/>
                  <a:pt x="21" y="61"/>
                  <a:pt x="24" y="61"/>
                </a:cubicBezTo>
                <a:cubicBezTo>
                  <a:pt x="27" y="61"/>
                  <a:pt x="29" y="64"/>
                  <a:pt x="29" y="66"/>
                </a:cubicBezTo>
                <a:cubicBezTo>
                  <a:pt x="29" y="110"/>
                  <a:pt x="29" y="110"/>
                  <a:pt x="29" y="110"/>
                </a:cubicBezTo>
                <a:cubicBezTo>
                  <a:pt x="45" y="110"/>
                  <a:pt x="45" y="110"/>
                  <a:pt x="45" y="110"/>
                </a:cubicBezTo>
                <a:cubicBezTo>
                  <a:pt x="45" y="61"/>
                  <a:pt x="45" y="61"/>
                  <a:pt x="45" y="61"/>
                </a:cubicBezTo>
                <a:cubicBezTo>
                  <a:pt x="45" y="59"/>
                  <a:pt x="46" y="58"/>
                  <a:pt x="48" y="58"/>
                </a:cubicBezTo>
                <a:cubicBezTo>
                  <a:pt x="48" y="58"/>
                  <a:pt x="48" y="58"/>
                  <a:pt x="48" y="58"/>
                </a:cubicBezTo>
                <a:cubicBezTo>
                  <a:pt x="81" y="58"/>
                  <a:pt x="81" y="58"/>
                  <a:pt x="81" y="58"/>
                </a:cubicBezTo>
                <a:cubicBezTo>
                  <a:pt x="83" y="58"/>
                  <a:pt x="85" y="59"/>
                  <a:pt x="85" y="61"/>
                </a:cubicBezTo>
                <a:cubicBezTo>
                  <a:pt x="85" y="61"/>
                  <a:pt x="85" y="61"/>
                  <a:pt x="85" y="61"/>
                </a:cubicBezTo>
                <a:cubicBezTo>
                  <a:pt x="85" y="110"/>
                  <a:pt x="85" y="110"/>
                  <a:pt x="85" y="110"/>
                </a:cubicBezTo>
                <a:cubicBezTo>
                  <a:pt x="100" y="110"/>
                  <a:pt x="100" y="110"/>
                  <a:pt x="100" y="110"/>
                </a:cubicBezTo>
                <a:cubicBezTo>
                  <a:pt x="100" y="66"/>
                  <a:pt x="100" y="66"/>
                  <a:pt x="100" y="66"/>
                </a:cubicBezTo>
                <a:close/>
                <a:moveTo>
                  <a:pt x="51" y="110"/>
                </a:moveTo>
                <a:cubicBezTo>
                  <a:pt x="51" y="110"/>
                  <a:pt x="51" y="110"/>
                  <a:pt x="51" y="110"/>
                </a:cubicBezTo>
                <a:cubicBezTo>
                  <a:pt x="79" y="110"/>
                  <a:pt x="79" y="110"/>
                  <a:pt x="79" y="110"/>
                </a:cubicBezTo>
                <a:cubicBezTo>
                  <a:pt x="79" y="64"/>
                  <a:pt x="79" y="64"/>
                  <a:pt x="79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110"/>
                  <a:pt x="51" y="110"/>
                  <a:pt x="51" y="110"/>
                </a:cubicBezTo>
                <a:close/>
                <a:moveTo>
                  <a:pt x="9" y="68"/>
                </a:moveTo>
                <a:cubicBezTo>
                  <a:pt x="9" y="68"/>
                  <a:pt x="9" y="68"/>
                  <a:pt x="9" y="68"/>
                </a:cubicBezTo>
                <a:cubicBezTo>
                  <a:pt x="65" y="12"/>
                  <a:pt x="65" y="12"/>
                  <a:pt x="65" y="12"/>
                </a:cubicBezTo>
                <a:cubicBezTo>
                  <a:pt x="120" y="68"/>
                  <a:pt x="120" y="68"/>
                  <a:pt x="120" y="68"/>
                </a:cubicBezTo>
                <a:cubicBezTo>
                  <a:pt x="122" y="70"/>
                  <a:pt x="125" y="70"/>
                  <a:pt x="127" y="68"/>
                </a:cubicBezTo>
                <a:cubicBezTo>
                  <a:pt x="129" y="66"/>
                  <a:pt x="129" y="63"/>
                  <a:pt x="127" y="61"/>
                </a:cubicBezTo>
                <a:cubicBezTo>
                  <a:pt x="68" y="2"/>
                  <a:pt x="68" y="2"/>
                  <a:pt x="68" y="2"/>
                </a:cubicBezTo>
                <a:cubicBezTo>
                  <a:pt x="68" y="2"/>
                  <a:pt x="68" y="2"/>
                  <a:pt x="68" y="2"/>
                </a:cubicBezTo>
                <a:cubicBezTo>
                  <a:pt x="66" y="0"/>
                  <a:pt x="63" y="0"/>
                  <a:pt x="61" y="2"/>
                </a:cubicBezTo>
                <a:cubicBezTo>
                  <a:pt x="2" y="61"/>
                  <a:pt x="2" y="61"/>
                  <a:pt x="2" y="61"/>
                </a:cubicBezTo>
                <a:cubicBezTo>
                  <a:pt x="0" y="63"/>
                  <a:pt x="0" y="66"/>
                  <a:pt x="2" y="68"/>
                </a:cubicBezTo>
                <a:cubicBezTo>
                  <a:pt x="4" y="70"/>
                  <a:pt x="7" y="70"/>
                  <a:pt x="9" y="6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01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团队介绍</a:t>
            </a:r>
            <a:endParaRPr lang="zh-CN" altLang="en-US" b="1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794757" y="1046195"/>
            <a:ext cx="1944216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>
              <a:buFont typeface="Arial" panose="020B0604020202020204" pitchFamily="34" charset="0"/>
              <a:buNone/>
            </a:pPr>
            <a:r>
              <a:rPr lang="zh-CN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名称：微分享</a:t>
            </a:r>
            <a:endParaRPr lang="zh-CN" sz="20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Rectangle 39"/>
          <p:cNvSpPr>
            <a:spLocks noChangeArrowheads="1"/>
          </p:cNvSpPr>
          <p:nvPr/>
        </p:nvSpPr>
        <p:spPr bwMode="auto">
          <a:xfrm>
            <a:off x="795020" y="2504440"/>
            <a:ext cx="6534150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>
              <a:buFont typeface="Arial" panose="020B0604020202020204" pitchFamily="34" charset="0"/>
              <a:buNone/>
            </a:pPr>
            <a:r>
              <a:rPr lang="zh-CN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组员：何剑冲、蔡东鸿、章凤、赵冠华、黄昊尊</a:t>
            </a:r>
            <a:endParaRPr lang="zh-CN" altLang="en-US" sz="2000" b="1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  <p:sp>
        <p:nvSpPr>
          <p:cNvPr id="3" name="Rectangle 39"/>
          <p:cNvSpPr>
            <a:spLocks noChangeArrowheads="1"/>
          </p:cNvSpPr>
          <p:nvPr/>
        </p:nvSpPr>
        <p:spPr bwMode="auto">
          <a:xfrm>
            <a:off x="794757" y="1521175"/>
            <a:ext cx="1944216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>
              <a:buFont typeface="Arial" panose="020B0604020202020204" pitchFamily="34" charset="0"/>
              <a:buNone/>
            </a:pPr>
            <a:r>
              <a:rPr lang="zh-CN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组号：</a:t>
            </a:r>
            <a:r>
              <a:rPr lang="en-US" altLang="zh-CN" sz="2000" dirty="0">
                <a:solidFill>
                  <a:srgbClr val="EA5514"/>
                </a:solidFill>
                <a:latin typeface="Impact" panose="020B0806030902050204" pitchFamily="34" charset="0"/>
              </a:rPr>
              <a:t>13</a:t>
            </a:r>
            <a:r>
              <a:rPr lang="zh-CN" altLang="en-US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组</a:t>
            </a:r>
            <a:endParaRPr lang="zh-CN" altLang="en-US" sz="2000" b="1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  <p:sp>
        <p:nvSpPr>
          <p:cNvPr id="4" name="Rectangle 39"/>
          <p:cNvSpPr>
            <a:spLocks noChangeArrowheads="1"/>
          </p:cNvSpPr>
          <p:nvPr/>
        </p:nvSpPr>
        <p:spPr bwMode="auto">
          <a:xfrm>
            <a:off x="794757" y="2036160"/>
            <a:ext cx="1944216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>
              <a:buFont typeface="Arial" panose="020B0604020202020204" pitchFamily="34" charset="0"/>
              <a:buNone/>
            </a:pPr>
            <a:r>
              <a:rPr lang="zh-CN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组长：刘俊傲</a:t>
            </a:r>
            <a:endParaRPr lang="zh-CN" altLang="en-US" sz="2000" b="1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  <p:sp>
        <p:nvSpPr>
          <p:cNvPr id="5" name="Rectangle 39"/>
          <p:cNvSpPr>
            <a:spLocks noChangeArrowheads="1"/>
          </p:cNvSpPr>
          <p:nvPr/>
        </p:nvSpPr>
        <p:spPr bwMode="auto">
          <a:xfrm>
            <a:off x="795020" y="3033395"/>
            <a:ext cx="6807835" cy="307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>
              <a:buFont typeface="Arial" panose="020B0604020202020204" pitchFamily="34" charset="0"/>
              <a:buNone/>
            </a:pPr>
            <a:r>
              <a:rPr lang="zh-CN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班级：软工</a:t>
            </a:r>
            <a:r>
              <a:rPr lang="en-US" altLang="zh-CN" sz="2000" dirty="0">
                <a:solidFill>
                  <a:srgbClr val="EA5514"/>
                </a:solidFill>
                <a:latin typeface="Impact" panose="020B0806030902050204" pitchFamily="34" charset="0"/>
              </a:rPr>
              <a:t>1601</a:t>
            </a:r>
            <a:r>
              <a:rPr lang="zh-CN" altLang="en-US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班、软工</a:t>
            </a:r>
            <a:r>
              <a:rPr lang="en-US" altLang="zh-CN" sz="2000" dirty="0">
                <a:solidFill>
                  <a:srgbClr val="EA5514"/>
                </a:solidFill>
                <a:latin typeface="Impact" panose="020B0806030902050204" pitchFamily="34" charset="0"/>
              </a:rPr>
              <a:t>1603</a:t>
            </a:r>
            <a:r>
              <a:rPr lang="zh-CN" altLang="en-US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班、软工</a:t>
            </a:r>
            <a:r>
              <a:rPr lang="en-US" altLang="zh-CN" sz="2000" dirty="0">
                <a:solidFill>
                  <a:srgbClr val="EA5514"/>
                </a:solidFill>
                <a:latin typeface="Impact" panose="020B0806030902050204" pitchFamily="34" charset="0"/>
              </a:rPr>
              <a:t>1604</a:t>
            </a:r>
            <a:r>
              <a:rPr lang="zh-CN" altLang="en-US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班、数媒</a:t>
            </a:r>
            <a:r>
              <a:rPr lang="en-US" altLang="zh-CN" sz="2000" dirty="0">
                <a:solidFill>
                  <a:srgbClr val="EA5514"/>
                </a:solidFill>
                <a:latin typeface="Impact" panose="020B0806030902050204" pitchFamily="34" charset="0"/>
              </a:rPr>
              <a:t>1601</a:t>
            </a:r>
            <a:r>
              <a:rPr lang="zh-CN" altLang="en-US" sz="2000" b="1" dirty="0">
                <a:solidFill>
                  <a:srgbClr val="EA5514"/>
                </a:solidFill>
                <a:latin typeface="Impact" panose="020B0806030902050204" pitchFamily="34" charset="0"/>
              </a:rPr>
              <a:t>班</a:t>
            </a:r>
            <a:endParaRPr lang="zh-CN" altLang="en-US" sz="2000" b="1" dirty="0">
              <a:solidFill>
                <a:srgbClr val="EA5514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  <p:bldP spid="41" grpId="0"/>
      <p:bldP spid="3" grpId="0"/>
      <p:bldP spid="4" grpId="0"/>
      <p:bldP spid="2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01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5988" y="338497"/>
            <a:ext cx="2778059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团队介绍</a:t>
            </a:r>
            <a:r>
              <a:rPr lang="en-US" altLang="zh-CN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——</a:t>
            </a:r>
            <a:r>
              <a:rPr lang="zh-CN" altLang="en-US" b="1" dirty="0" smtClean="0">
                <a:solidFill>
                  <a:srgbClr val="ED7641"/>
                </a:solidFill>
                <a:latin typeface="Impact" panose="020B0806030902050204" pitchFamily="34" charset="0"/>
              </a:rPr>
              <a:t>团队简述</a:t>
            </a:r>
            <a:endParaRPr lang="zh-CN" altLang="en-US" b="1" dirty="0" smtClean="0">
              <a:solidFill>
                <a:srgbClr val="ED7641"/>
              </a:solidFill>
              <a:latin typeface="Impact" panose="020B0806030902050204" pitchFamily="34" charset="0"/>
            </a:endParaRPr>
          </a:p>
        </p:txBody>
      </p:sp>
      <p:sp>
        <p:nvSpPr>
          <p:cNvPr id="41" name="Rectangle 39"/>
          <p:cNvSpPr>
            <a:spLocks noChangeArrowheads="1"/>
          </p:cNvSpPr>
          <p:nvPr/>
        </p:nvSpPr>
        <p:spPr bwMode="auto">
          <a:xfrm>
            <a:off x="1285875" y="1367790"/>
            <a:ext cx="5977890" cy="1846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p>
            <a:pPr>
              <a:buFont typeface="Arial" panose="020B0604020202020204" pitchFamily="34" charset="0"/>
              <a:buNone/>
            </a:pPr>
            <a:r>
              <a:rPr lang="zh-CN" altLang="en-US" sz="2000" b="1" dirty="0" smtClean="0">
                <a:latin typeface="楷体" panose="02010609060101010101" pitchFamily="49" charset="-122"/>
                <a:ea typeface="楷体" panose="02010609060101010101" pitchFamily="49" charset="-122"/>
                <a:sym typeface="+mn-ea"/>
              </a:rPr>
              <a:t>　　</a:t>
            </a:r>
            <a:r>
              <a:rPr lang="zh-CN" altLang="en-US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sym typeface="+mn-ea"/>
              </a:rPr>
              <a:t>微</a:t>
            </a:r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sym typeface="+mn-ea"/>
              </a:rPr>
              <a:t>分享团队由</a:t>
            </a:r>
            <a:r>
              <a:rPr lang="en-US" altLang="zh-CN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sym typeface="+mn-ea"/>
              </a:rPr>
              <a:t>6</a:t>
            </a:r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sym typeface="+mn-ea"/>
              </a:rPr>
              <a:t>人组成，经过交流讨论，团队成员达成一致，选择制作淘兴趣讨论平台。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sym typeface="+mn-ea"/>
            </a:endParaRPr>
          </a:p>
          <a:p>
            <a:pPr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sym typeface="+mn-ea"/>
              </a:rPr>
              <a:t>    在项目立项、项目计划、需求分析、系统设计等初步完成后，团队成员明确了自己的分工，制定了个人计划和目标。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sym typeface="+mn-ea"/>
            </a:endParaRPr>
          </a:p>
          <a:p>
            <a:pPr>
              <a:buFont typeface="Arial" panose="020B0604020202020204" pitchFamily="34" charset="0"/>
              <a:buNone/>
            </a:pPr>
            <a:r>
              <a:rPr lang="zh-CN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sym typeface="+mn-ea"/>
              </a:rPr>
              <a:t>    自此，我们团队开始了淘兴趣平台的正式开发。</a:t>
            </a:r>
            <a:endParaRPr lang="zh-CN" altLang="en-US" sz="2000" b="1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1" dur="150" fill="hold"/>
                                        <p:tgtEl>
                                          <p:spTgt spid="5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3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autoRev="1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8" dur="150" fill="hold"/>
                                        <p:tgtEl>
                                          <p:spTgt spid="5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6" presetClass="emph" presetSubtype="0" autoRev="1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animScale>
                                      <p:cBhvr>
                                        <p:cTn id="25" dur="150" fill="hold"/>
                                        <p:tgtEl>
                                          <p:spTgt spid="51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3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6" presetClass="emph" presetSubtype="0" autoRev="1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animScale>
                                      <p:cBhvr>
                                        <p:cTn id="32" dur="150" fill="hold"/>
                                        <p:tgtEl>
                                          <p:spTgt spid="5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5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ldLvl="0" animBg="1"/>
      <p:bldP spid="50" grpId="1" bldLvl="0" animBg="1"/>
      <p:bldP spid="51" grpId="0" bldLvl="0" animBg="1"/>
      <p:bldP spid="51" grpId="1" bldLvl="0" animBg="1"/>
      <p:bldP spid="52" grpId="0" bldLvl="0" animBg="1"/>
      <p:bldP spid="52" grpId="1" bldLvl="0" animBg="1"/>
      <p:bldP spid="53" grpId="0" bldLvl="0" animBg="1"/>
      <p:bldP spid="53" grpId="1" bldLvl="0" animBg="1"/>
      <p:bldP spid="54" grpId="0"/>
      <p:bldP spid="54" grpId="1"/>
      <p:bldP spid="55" grpId="0"/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85" name="Freeform 21"/>
          <p:cNvSpPr/>
          <p:nvPr/>
        </p:nvSpPr>
        <p:spPr bwMode="auto">
          <a:xfrm>
            <a:off x="6122988" y="1414463"/>
            <a:ext cx="527050" cy="520700"/>
          </a:xfrm>
          <a:custGeom>
            <a:avLst/>
            <a:gdLst>
              <a:gd name="T0" fmla="*/ 267 w 267"/>
              <a:gd name="T1" fmla="*/ 218 h 263"/>
              <a:gd name="T2" fmla="*/ 222 w 267"/>
              <a:gd name="T3" fmla="*/ 263 h 263"/>
              <a:gd name="T4" fmla="*/ 46 w 267"/>
              <a:gd name="T5" fmla="*/ 263 h 263"/>
              <a:gd name="T6" fmla="*/ 0 w 267"/>
              <a:gd name="T7" fmla="*/ 218 h 263"/>
              <a:gd name="T8" fmla="*/ 0 w 267"/>
              <a:gd name="T9" fmla="*/ 46 h 263"/>
              <a:gd name="T10" fmla="*/ 46 w 267"/>
              <a:gd name="T11" fmla="*/ 0 h 263"/>
              <a:gd name="T12" fmla="*/ 222 w 267"/>
              <a:gd name="T13" fmla="*/ 0 h 263"/>
              <a:gd name="T14" fmla="*/ 267 w 267"/>
              <a:gd name="T15" fmla="*/ 46 h 263"/>
              <a:gd name="T16" fmla="*/ 267 w 267"/>
              <a:gd name="T17" fmla="*/ 218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7" h="263">
                <a:moveTo>
                  <a:pt x="267" y="218"/>
                </a:moveTo>
                <a:cubicBezTo>
                  <a:pt x="267" y="243"/>
                  <a:pt x="247" y="263"/>
                  <a:pt x="222" y="263"/>
                </a:cubicBezTo>
                <a:cubicBezTo>
                  <a:pt x="46" y="263"/>
                  <a:pt x="46" y="263"/>
                  <a:pt x="46" y="263"/>
                </a:cubicBezTo>
                <a:cubicBezTo>
                  <a:pt x="21" y="263"/>
                  <a:pt x="0" y="243"/>
                  <a:pt x="0" y="218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21"/>
                  <a:pt x="21" y="0"/>
                  <a:pt x="46" y="0"/>
                </a:cubicBezTo>
                <a:cubicBezTo>
                  <a:pt x="222" y="0"/>
                  <a:pt x="222" y="0"/>
                  <a:pt x="222" y="0"/>
                </a:cubicBezTo>
                <a:cubicBezTo>
                  <a:pt x="247" y="0"/>
                  <a:pt x="267" y="21"/>
                  <a:pt x="267" y="46"/>
                </a:cubicBezTo>
                <a:lnTo>
                  <a:pt x="267" y="218"/>
                </a:lnTo>
                <a:close/>
              </a:path>
            </a:pathLst>
          </a:custGeom>
          <a:solidFill>
            <a:srgbClr val="98D2E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886" name="Freeform 22"/>
          <p:cNvSpPr/>
          <p:nvPr/>
        </p:nvSpPr>
        <p:spPr bwMode="auto">
          <a:xfrm>
            <a:off x="6122988" y="2238375"/>
            <a:ext cx="527050" cy="519113"/>
          </a:xfrm>
          <a:custGeom>
            <a:avLst/>
            <a:gdLst>
              <a:gd name="T0" fmla="*/ 267 w 267"/>
              <a:gd name="T1" fmla="*/ 218 h 263"/>
              <a:gd name="T2" fmla="*/ 222 w 267"/>
              <a:gd name="T3" fmla="*/ 263 h 263"/>
              <a:gd name="T4" fmla="*/ 46 w 267"/>
              <a:gd name="T5" fmla="*/ 263 h 263"/>
              <a:gd name="T6" fmla="*/ 0 w 267"/>
              <a:gd name="T7" fmla="*/ 218 h 263"/>
              <a:gd name="T8" fmla="*/ 0 w 267"/>
              <a:gd name="T9" fmla="*/ 46 h 263"/>
              <a:gd name="T10" fmla="*/ 46 w 267"/>
              <a:gd name="T11" fmla="*/ 0 h 263"/>
              <a:gd name="T12" fmla="*/ 222 w 267"/>
              <a:gd name="T13" fmla="*/ 0 h 263"/>
              <a:gd name="T14" fmla="*/ 267 w 267"/>
              <a:gd name="T15" fmla="*/ 46 h 263"/>
              <a:gd name="T16" fmla="*/ 267 w 267"/>
              <a:gd name="T17" fmla="*/ 218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7" h="263">
                <a:moveTo>
                  <a:pt x="267" y="218"/>
                </a:moveTo>
                <a:cubicBezTo>
                  <a:pt x="267" y="243"/>
                  <a:pt x="247" y="263"/>
                  <a:pt x="222" y="263"/>
                </a:cubicBezTo>
                <a:cubicBezTo>
                  <a:pt x="46" y="263"/>
                  <a:pt x="46" y="263"/>
                  <a:pt x="46" y="263"/>
                </a:cubicBezTo>
                <a:cubicBezTo>
                  <a:pt x="21" y="263"/>
                  <a:pt x="0" y="243"/>
                  <a:pt x="0" y="218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21"/>
                  <a:pt x="21" y="0"/>
                  <a:pt x="46" y="0"/>
                </a:cubicBezTo>
                <a:cubicBezTo>
                  <a:pt x="222" y="0"/>
                  <a:pt x="222" y="0"/>
                  <a:pt x="222" y="0"/>
                </a:cubicBezTo>
                <a:cubicBezTo>
                  <a:pt x="247" y="0"/>
                  <a:pt x="267" y="21"/>
                  <a:pt x="267" y="46"/>
                </a:cubicBezTo>
                <a:lnTo>
                  <a:pt x="267" y="218"/>
                </a:lnTo>
                <a:close/>
              </a:path>
            </a:pathLst>
          </a:custGeom>
          <a:solidFill>
            <a:srgbClr val="A9D25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887" name="Freeform 23"/>
          <p:cNvSpPr/>
          <p:nvPr/>
        </p:nvSpPr>
        <p:spPr bwMode="auto">
          <a:xfrm>
            <a:off x="6122988" y="3060700"/>
            <a:ext cx="527050" cy="520700"/>
          </a:xfrm>
          <a:custGeom>
            <a:avLst/>
            <a:gdLst>
              <a:gd name="T0" fmla="*/ 267 w 267"/>
              <a:gd name="T1" fmla="*/ 218 h 263"/>
              <a:gd name="T2" fmla="*/ 222 w 267"/>
              <a:gd name="T3" fmla="*/ 263 h 263"/>
              <a:gd name="T4" fmla="*/ 46 w 267"/>
              <a:gd name="T5" fmla="*/ 263 h 263"/>
              <a:gd name="T6" fmla="*/ 0 w 267"/>
              <a:gd name="T7" fmla="*/ 218 h 263"/>
              <a:gd name="T8" fmla="*/ 0 w 267"/>
              <a:gd name="T9" fmla="*/ 46 h 263"/>
              <a:gd name="T10" fmla="*/ 46 w 267"/>
              <a:gd name="T11" fmla="*/ 0 h 263"/>
              <a:gd name="T12" fmla="*/ 222 w 267"/>
              <a:gd name="T13" fmla="*/ 0 h 263"/>
              <a:gd name="T14" fmla="*/ 267 w 267"/>
              <a:gd name="T15" fmla="*/ 46 h 263"/>
              <a:gd name="T16" fmla="*/ 267 w 267"/>
              <a:gd name="T17" fmla="*/ 218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7" h="263">
                <a:moveTo>
                  <a:pt x="267" y="218"/>
                </a:moveTo>
                <a:cubicBezTo>
                  <a:pt x="267" y="243"/>
                  <a:pt x="247" y="263"/>
                  <a:pt x="222" y="263"/>
                </a:cubicBezTo>
                <a:cubicBezTo>
                  <a:pt x="46" y="263"/>
                  <a:pt x="46" y="263"/>
                  <a:pt x="46" y="263"/>
                </a:cubicBezTo>
                <a:cubicBezTo>
                  <a:pt x="21" y="263"/>
                  <a:pt x="0" y="243"/>
                  <a:pt x="0" y="218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21"/>
                  <a:pt x="21" y="0"/>
                  <a:pt x="46" y="0"/>
                </a:cubicBezTo>
                <a:cubicBezTo>
                  <a:pt x="222" y="0"/>
                  <a:pt x="222" y="0"/>
                  <a:pt x="222" y="0"/>
                </a:cubicBezTo>
                <a:cubicBezTo>
                  <a:pt x="247" y="0"/>
                  <a:pt x="267" y="21"/>
                  <a:pt x="267" y="46"/>
                </a:cubicBezTo>
                <a:lnTo>
                  <a:pt x="267" y="218"/>
                </a:lnTo>
                <a:close/>
              </a:path>
            </a:pathLst>
          </a:custGeom>
          <a:solidFill>
            <a:srgbClr val="FBE22D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888" name="Freeform 24"/>
          <p:cNvSpPr/>
          <p:nvPr/>
        </p:nvSpPr>
        <p:spPr bwMode="auto">
          <a:xfrm>
            <a:off x="4752975" y="1676400"/>
            <a:ext cx="1370013" cy="2406650"/>
          </a:xfrm>
          <a:custGeom>
            <a:avLst/>
            <a:gdLst>
              <a:gd name="T0" fmla="*/ 863 w 863"/>
              <a:gd name="T1" fmla="*/ 0 h 1516"/>
              <a:gd name="T2" fmla="*/ 0 w 863"/>
              <a:gd name="T3" fmla="*/ 0 h 1516"/>
              <a:gd name="T4" fmla="*/ 0 w 863"/>
              <a:gd name="T5" fmla="*/ 1516 h 1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63" h="1516">
                <a:moveTo>
                  <a:pt x="863" y="0"/>
                </a:moveTo>
                <a:lnTo>
                  <a:pt x="0" y="0"/>
                </a:lnTo>
                <a:lnTo>
                  <a:pt x="0" y="1516"/>
                </a:lnTo>
              </a:path>
            </a:pathLst>
          </a:custGeom>
          <a:noFill/>
          <a:ln w="6350" cap="flat" cmpd="sng">
            <a:solidFill>
              <a:srgbClr val="C0C0C0"/>
            </a:solidFill>
            <a:prstDash val="dash"/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89" name="Freeform 25"/>
          <p:cNvSpPr/>
          <p:nvPr/>
        </p:nvSpPr>
        <p:spPr bwMode="auto">
          <a:xfrm>
            <a:off x="5089525" y="2498725"/>
            <a:ext cx="1033463" cy="1584325"/>
          </a:xfrm>
          <a:custGeom>
            <a:avLst/>
            <a:gdLst>
              <a:gd name="T0" fmla="*/ 651 w 651"/>
              <a:gd name="T1" fmla="*/ 0 h 998"/>
              <a:gd name="T2" fmla="*/ 0 w 651"/>
              <a:gd name="T3" fmla="*/ 0 h 998"/>
              <a:gd name="T4" fmla="*/ 0 w 651"/>
              <a:gd name="T5" fmla="*/ 998 h 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51" h="998">
                <a:moveTo>
                  <a:pt x="651" y="0"/>
                </a:moveTo>
                <a:lnTo>
                  <a:pt x="0" y="0"/>
                </a:lnTo>
                <a:lnTo>
                  <a:pt x="0" y="998"/>
                </a:lnTo>
              </a:path>
            </a:pathLst>
          </a:custGeom>
          <a:noFill/>
          <a:ln w="6350" cap="flat" cmpd="sng">
            <a:solidFill>
              <a:srgbClr val="C0C0C0"/>
            </a:solidFill>
            <a:prstDash val="dash"/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90" name="Freeform 26"/>
          <p:cNvSpPr/>
          <p:nvPr/>
        </p:nvSpPr>
        <p:spPr bwMode="auto">
          <a:xfrm>
            <a:off x="5438775" y="3321050"/>
            <a:ext cx="684213" cy="762000"/>
          </a:xfrm>
          <a:custGeom>
            <a:avLst/>
            <a:gdLst>
              <a:gd name="T0" fmla="*/ 431 w 431"/>
              <a:gd name="T1" fmla="*/ 0 h 480"/>
              <a:gd name="T2" fmla="*/ 0 w 431"/>
              <a:gd name="T3" fmla="*/ 0 h 480"/>
              <a:gd name="T4" fmla="*/ 0 w 431"/>
              <a:gd name="T5" fmla="*/ 48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1" h="480">
                <a:moveTo>
                  <a:pt x="431" y="0"/>
                </a:moveTo>
                <a:lnTo>
                  <a:pt x="0" y="0"/>
                </a:lnTo>
                <a:lnTo>
                  <a:pt x="0" y="480"/>
                </a:lnTo>
              </a:path>
            </a:pathLst>
          </a:custGeom>
          <a:noFill/>
          <a:ln w="6350" cap="flat" cmpd="sng">
            <a:solidFill>
              <a:srgbClr val="C0C0C0"/>
            </a:solidFill>
            <a:prstDash val="dash"/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91" name="Freeform 27"/>
          <p:cNvSpPr/>
          <p:nvPr/>
        </p:nvSpPr>
        <p:spPr bwMode="auto">
          <a:xfrm>
            <a:off x="2493963" y="1414463"/>
            <a:ext cx="527050" cy="520700"/>
          </a:xfrm>
          <a:custGeom>
            <a:avLst/>
            <a:gdLst>
              <a:gd name="T0" fmla="*/ 0 w 267"/>
              <a:gd name="T1" fmla="*/ 218 h 263"/>
              <a:gd name="T2" fmla="*/ 46 w 267"/>
              <a:gd name="T3" fmla="*/ 263 h 263"/>
              <a:gd name="T4" fmla="*/ 222 w 267"/>
              <a:gd name="T5" fmla="*/ 263 h 263"/>
              <a:gd name="T6" fmla="*/ 267 w 267"/>
              <a:gd name="T7" fmla="*/ 218 h 263"/>
              <a:gd name="T8" fmla="*/ 267 w 267"/>
              <a:gd name="T9" fmla="*/ 46 h 263"/>
              <a:gd name="T10" fmla="*/ 222 w 267"/>
              <a:gd name="T11" fmla="*/ 0 h 263"/>
              <a:gd name="T12" fmla="*/ 46 w 267"/>
              <a:gd name="T13" fmla="*/ 0 h 263"/>
              <a:gd name="T14" fmla="*/ 0 w 267"/>
              <a:gd name="T15" fmla="*/ 46 h 263"/>
              <a:gd name="T16" fmla="*/ 0 w 267"/>
              <a:gd name="T17" fmla="*/ 218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7" h="263">
                <a:moveTo>
                  <a:pt x="0" y="218"/>
                </a:moveTo>
                <a:cubicBezTo>
                  <a:pt x="0" y="243"/>
                  <a:pt x="21" y="263"/>
                  <a:pt x="46" y="263"/>
                </a:cubicBezTo>
                <a:cubicBezTo>
                  <a:pt x="222" y="263"/>
                  <a:pt x="222" y="263"/>
                  <a:pt x="222" y="263"/>
                </a:cubicBezTo>
                <a:cubicBezTo>
                  <a:pt x="247" y="263"/>
                  <a:pt x="267" y="243"/>
                  <a:pt x="267" y="218"/>
                </a:cubicBezTo>
                <a:cubicBezTo>
                  <a:pt x="267" y="46"/>
                  <a:pt x="267" y="46"/>
                  <a:pt x="267" y="46"/>
                </a:cubicBezTo>
                <a:cubicBezTo>
                  <a:pt x="267" y="21"/>
                  <a:pt x="247" y="0"/>
                  <a:pt x="222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21" y="0"/>
                  <a:pt x="0" y="21"/>
                  <a:pt x="0" y="46"/>
                </a:cubicBezTo>
                <a:lnTo>
                  <a:pt x="0" y="218"/>
                </a:lnTo>
                <a:close/>
              </a:path>
            </a:pathLst>
          </a:custGeom>
          <a:solidFill>
            <a:srgbClr val="98D2E3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892" name="Freeform 28"/>
          <p:cNvSpPr/>
          <p:nvPr/>
        </p:nvSpPr>
        <p:spPr bwMode="auto">
          <a:xfrm>
            <a:off x="2493963" y="2238375"/>
            <a:ext cx="527050" cy="519113"/>
          </a:xfrm>
          <a:custGeom>
            <a:avLst/>
            <a:gdLst>
              <a:gd name="T0" fmla="*/ 0 w 267"/>
              <a:gd name="T1" fmla="*/ 218 h 263"/>
              <a:gd name="T2" fmla="*/ 46 w 267"/>
              <a:gd name="T3" fmla="*/ 263 h 263"/>
              <a:gd name="T4" fmla="*/ 222 w 267"/>
              <a:gd name="T5" fmla="*/ 263 h 263"/>
              <a:gd name="T6" fmla="*/ 267 w 267"/>
              <a:gd name="T7" fmla="*/ 218 h 263"/>
              <a:gd name="T8" fmla="*/ 267 w 267"/>
              <a:gd name="T9" fmla="*/ 46 h 263"/>
              <a:gd name="T10" fmla="*/ 222 w 267"/>
              <a:gd name="T11" fmla="*/ 0 h 263"/>
              <a:gd name="T12" fmla="*/ 46 w 267"/>
              <a:gd name="T13" fmla="*/ 0 h 263"/>
              <a:gd name="T14" fmla="*/ 0 w 267"/>
              <a:gd name="T15" fmla="*/ 46 h 263"/>
              <a:gd name="T16" fmla="*/ 0 w 267"/>
              <a:gd name="T17" fmla="*/ 218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7" h="263">
                <a:moveTo>
                  <a:pt x="0" y="218"/>
                </a:moveTo>
                <a:cubicBezTo>
                  <a:pt x="0" y="243"/>
                  <a:pt x="21" y="263"/>
                  <a:pt x="46" y="263"/>
                </a:cubicBezTo>
                <a:cubicBezTo>
                  <a:pt x="222" y="263"/>
                  <a:pt x="222" y="263"/>
                  <a:pt x="222" y="263"/>
                </a:cubicBezTo>
                <a:cubicBezTo>
                  <a:pt x="247" y="263"/>
                  <a:pt x="267" y="243"/>
                  <a:pt x="267" y="218"/>
                </a:cubicBezTo>
                <a:cubicBezTo>
                  <a:pt x="267" y="46"/>
                  <a:pt x="267" y="46"/>
                  <a:pt x="267" y="46"/>
                </a:cubicBezTo>
                <a:cubicBezTo>
                  <a:pt x="267" y="21"/>
                  <a:pt x="247" y="0"/>
                  <a:pt x="222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21" y="0"/>
                  <a:pt x="0" y="21"/>
                  <a:pt x="0" y="46"/>
                </a:cubicBezTo>
                <a:lnTo>
                  <a:pt x="0" y="218"/>
                </a:lnTo>
                <a:close/>
              </a:path>
            </a:pathLst>
          </a:custGeom>
          <a:solidFill>
            <a:srgbClr val="A9D25A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893" name="Freeform 29"/>
          <p:cNvSpPr/>
          <p:nvPr/>
        </p:nvSpPr>
        <p:spPr bwMode="auto">
          <a:xfrm>
            <a:off x="2493963" y="3060700"/>
            <a:ext cx="527050" cy="520700"/>
          </a:xfrm>
          <a:custGeom>
            <a:avLst/>
            <a:gdLst>
              <a:gd name="T0" fmla="*/ 0 w 267"/>
              <a:gd name="T1" fmla="*/ 218 h 263"/>
              <a:gd name="T2" fmla="*/ 46 w 267"/>
              <a:gd name="T3" fmla="*/ 263 h 263"/>
              <a:gd name="T4" fmla="*/ 222 w 267"/>
              <a:gd name="T5" fmla="*/ 263 h 263"/>
              <a:gd name="T6" fmla="*/ 267 w 267"/>
              <a:gd name="T7" fmla="*/ 218 h 263"/>
              <a:gd name="T8" fmla="*/ 267 w 267"/>
              <a:gd name="T9" fmla="*/ 46 h 263"/>
              <a:gd name="T10" fmla="*/ 222 w 267"/>
              <a:gd name="T11" fmla="*/ 0 h 263"/>
              <a:gd name="T12" fmla="*/ 46 w 267"/>
              <a:gd name="T13" fmla="*/ 0 h 263"/>
              <a:gd name="T14" fmla="*/ 0 w 267"/>
              <a:gd name="T15" fmla="*/ 46 h 263"/>
              <a:gd name="T16" fmla="*/ 0 w 267"/>
              <a:gd name="T17" fmla="*/ 218 h 2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7" h="263">
                <a:moveTo>
                  <a:pt x="0" y="218"/>
                </a:moveTo>
                <a:cubicBezTo>
                  <a:pt x="0" y="243"/>
                  <a:pt x="21" y="263"/>
                  <a:pt x="46" y="263"/>
                </a:cubicBezTo>
                <a:cubicBezTo>
                  <a:pt x="222" y="263"/>
                  <a:pt x="222" y="263"/>
                  <a:pt x="222" y="263"/>
                </a:cubicBezTo>
                <a:cubicBezTo>
                  <a:pt x="247" y="263"/>
                  <a:pt x="267" y="243"/>
                  <a:pt x="267" y="218"/>
                </a:cubicBezTo>
                <a:cubicBezTo>
                  <a:pt x="267" y="46"/>
                  <a:pt x="267" y="46"/>
                  <a:pt x="267" y="46"/>
                </a:cubicBezTo>
                <a:cubicBezTo>
                  <a:pt x="267" y="21"/>
                  <a:pt x="247" y="0"/>
                  <a:pt x="222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21" y="0"/>
                  <a:pt x="0" y="21"/>
                  <a:pt x="0" y="46"/>
                </a:cubicBezTo>
                <a:lnTo>
                  <a:pt x="0" y="218"/>
                </a:lnTo>
                <a:close/>
              </a:path>
            </a:pathLst>
          </a:custGeom>
          <a:solidFill>
            <a:srgbClr val="FBE22D"/>
          </a:solidFill>
          <a:ln>
            <a:noFill/>
          </a:ln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894" name="Freeform 30"/>
          <p:cNvSpPr/>
          <p:nvPr/>
        </p:nvSpPr>
        <p:spPr bwMode="auto">
          <a:xfrm>
            <a:off x="3021013" y="1676400"/>
            <a:ext cx="1370012" cy="2406650"/>
          </a:xfrm>
          <a:custGeom>
            <a:avLst/>
            <a:gdLst>
              <a:gd name="T0" fmla="*/ 0 w 863"/>
              <a:gd name="T1" fmla="*/ 0 h 1516"/>
              <a:gd name="T2" fmla="*/ 863 w 863"/>
              <a:gd name="T3" fmla="*/ 0 h 1516"/>
              <a:gd name="T4" fmla="*/ 863 w 863"/>
              <a:gd name="T5" fmla="*/ 1516 h 1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63" h="1516">
                <a:moveTo>
                  <a:pt x="0" y="0"/>
                </a:moveTo>
                <a:lnTo>
                  <a:pt x="863" y="0"/>
                </a:lnTo>
                <a:lnTo>
                  <a:pt x="863" y="1516"/>
                </a:lnTo>
              </a:path>
            </a:pathLst>
          </a:custGeom>
          <a:noFill/>
          <a:ln w="6350" cap="flat" cmpd="sng">
            <a:solidFill>
              <a:srgbClr val="C0C0C0"/>
            </a:solidFill>
            <a:prstDash val="dash"/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95" name="Freeform 31"/>
          <p:cNvSpPr/>
          <p:nvPr/>
        </p:nvSpPr>
        <p:spPr bwMode="auto">
          <a:xfrm>
            <a:off x="3021013" y="2498725"/>
            <a:ext cx="1033462" cy="1584325"/>
          </a:xfrm>
          <a:custGeom>
            <a:avLst/>
            <a:gdLst>
              <a:gd name="T0" fmla="*/ 0 w 651"/>
              <a:gd name="T1" fmla="*/ 0 h 998"/>
              <a:gd name="T2" fmla="*/ 651 w 651"/>
              <a:gd name="T3" fmla="*/ 0 h 998"/>
              <a:gd name="T4" fmla="*/ 651 w 651"/>
              <a:gd name="T5" fmla="*/ 998 h 9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51" h="998">
                <a:moveTo>
                  <a:pt x="0" y="0"/>
                </a:moveTo>
                <a:lnTo>
                  <a:pt x="651" y="0"/>
                </a:lnTo>
                <a:lnTo>
                  <a:pt x="651" y="998"/>
                </a:lnTo>
              </a:path>
            </a:pathLst>
          </a:custGeom>
          <a:noFill/>
          <a:ln w="6350" cap="flat" cmpd="sng">
            <a:solidFill>
              <a:srgbClr val="C0C0C0"/>
            </a:solidFill>
            <a:prstDash val="dash"/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96" name="Freeform 32"/>
          <p:cNvSpPr/>
          <p:nvPr/>
        </p:nvSpPr>
        <p:spPr bwMode="auto">
          <a:xfrm>
            <a:off x="3021013" y="3321050"/>
            <a:ext cx="685800" cy="762000"/>
          </a:xfrm>
          <a:custGeom>
            <a:avLst/>
            <a:gdLst>
              <a:gd name="T0" fmla="*/ 0 w 432"/>
              <a:gd name="T1" fmla="*/ 0 h 480"/>
              <a:gd name="T2" fmla="*/ 432 w 432"/>
              <a:gd name="T3" fmla="*/ 0 h 480"/>
              <a:gd name="T4" fmla="*/ 432 w 432"/>
              <a:gd name="T5" fmla="*/ 480 h 4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2" h="480">
                <a:moveTo>
                  <a:pt x="0" y="0"/>
                </a:moveTo>
                <a:lnTo>
                  <a:pt x="432" y="0"/>
                </a:lnTo>
                <a:lnTo>
                  <a:pt x="432" y="480"/>
                </a:lnTo>
              </a:path>
            </a:pathLst>
          </a:custGeom>
          <a:noFill/>
          <a:ln w="6350" cap="flat" cmpd="sng">
            <a:solidFill>
              <a:srgbClr val="C0C0C0"/>
            </a:solidFill>
            <a:prstDash val="dash"/>
            <a:round/>
            <a:head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897" name="Freeform 33"/>
          <p:cNvSpPr>
            <a:spLocks noEditPoints="1"/>
          </p:cNvSpPr>
          <p:nvPr/>
        </p:nvSpPr>
        <p:spPr bwMode="auto">
          <a:xfrm>
            <a:off x="2630488" y="1557338"/>
            <a:ext cx="254000" cy="234950"/>
          </a:xfrm>
          <a:custGeom>
            <a:avLst/>
            <a:gdLst>
              <a:gd name="T0" fmla="*/ 100 w 129"/>
              <a:gd name="T1" fmla="*/ 66 h 119"/>
              <a:gd name="T2" fmla="*/ 105 w 129"/>
              <a:gd name="T3" fmla="*/ 61 h 119"/>
              <a:gd name="T4" fmla="*/ 110 w 129"/>
              <a:gd name="T5" fmla="*/ 66 h 119"/>
              <a:gd name="T6" fmla="*/ 110 w 129"/>
              <a:gd name="T7" fmla="*/ 115 h 119"/>
              <a:gd name="T8" fmla="*/ 105 w 129"/>
              <a:gd name="T9" fmla="*/ 119 h 119"/>
              <a:gd name="T10" fmla="*/ 105 w 129"/>
              <a:gd name="T11" fmla="*/ 119 h 119"/>
              <a:gd name="T12" fmla="*/ 24 w 129"/>
              <a:gd name="T13" fmla="*/ 119 h 119"/>
              <a:gd name="T14" fmla="*/ 19 w 129"/>
              <a:gd name="T15" fmla="*/ 115 h 119"/>
              <a:gd name="T16" fmla="*/ 19 w 129"/>
              <a:gd name="T17" fmla="*/ 114 h 119"/>
              <a:gd name="T18" fmla="*/ 19 w 129"/>
              <a:gd name="T19" fmla="*/ 66 h 119"/>
              <a:gd name="T20" fmla="*/ 24 w 129"/>
              <a:gd name="T21" fmla="*/ 61 h 119"/>
              <a:gd name="T22" fmla="*/ 29 w 129"/>
              <a:gd name="T23" fmla="*/ 66 h 119"/>
              <a:gd name="T24" fmla="*/ 29 w 129"/>
              <a:gd name="T25" fmla="*/ 110 h 119"/>
              <a:gd name="T26" fmla="*/ 45 w 129"/>
              <a:gd name="T27" fmla="*/ 110 h 119"/>
              <a:gd name="T28" fmla="*/ 45 w 129"/>
              <a:gd name="T29" fmla="*/ 61 h 119"/>
              <a:gd name="T30" fmla="*/ 48 w 129"/>
              <a:gd name="T31" fmla="*/ 58 h 119"/>
              <a:gd name="T32" fmla="*/ 48 w 129"/>
              <a:gd name="T33" fmla="*/ 58 h 119"/>
              <a:gd name="T34" fmla="*/ 81 w 129"/>
              <a:gd name="T35" fmla="*/ 58 h 119"/>
              <a:gd name="T36" fmla="*/ 85 w 129"/>
              <a:gd name="T37" fmla="*/ 61 h 119"/>
              <a:gd name="T38" fmla="*/ 85 w 129"/>
              <a:gd name="T39" fmla="*/ 61 h 119"/>
              <a:gd name="T40" fmla="*/ 85 w 129"/>
              <a:gd name="T41" fmla="*/ 110 h 119"/>
              <a:gd name="T42" fmla="*/ 100 w 129"/>
              <a:gd name="T43" fmla="*/ 110 h 119"/>
              <a:gd name="T44" fmla="*/ 100 w 129"/>
              <a:gd name="T45" fmla="*/ 66 h 119"/>
              <a:gd name="T46" fmla="*/ 51 w 129"/>
              <a:gd name="T47" fmla="*/ 110 h 119"/>
              <a:gd name="T48" fmla="*/ 51 w 129"/>
              <a:gd name="T49" fmla="*/ 110 h 119"/>
              <a:gd name="T50" fmla="*/ 79 w 129"/>
              <a:gd name="T51" fmla="*/ 110 h 119"/>
              <a:gd name="T52" fmla="*/ 79 w 129"/>
              <a:gd name="T53" fmla="*/ 64 h 119"/>
              <a:gd name="T54" fmla="*/ 51 w 129"/>
              <a:gd name="T55" fmla="*/ 64 h 119"/>
              <a:gd name="T56" fmla="*/ 51 w 129"/>
              <a:gd name="T57" fmla="*/ 110 h 119"/>
              <a:gd name="T58" fmla="*/ 9 w 129"/>
              <a:gd name="T59" fmla="*/ 68 h 119"/>
              <a:gd name="T60" fmla="*/ 9 w 129"/>
              <a:gd name="T61" fmla="*/ 68 h 119"/>
              <a:gd name="T62" fmla="*/ 65 w 129"/>
              <a:gd name="T63" fmla="*/ 12 h 119"/>
              <a:gd name="T64" fmla="*/ 120 w 129"/>
              <a:gd name="T65" fmla="*/ 68 h 119"/>
              <a:gd name="T66" fmla="*/ 127 w 129"/>
              <a:gd name="T67" fmla="*/ 68 h 119"/>
              <a:gd name="T68" fmla="*/ 127 w 129"/>
              <a:gd name="T69" fmla="*/ 61 h 119"/>
              <a:gd name="T70" fmla="*/ 68 w 129"/>
              <a:gd name="T71" fmla="*/ 2 h 119"/>
              <a:gd name="T72" fmla="*/ 68 w 129"/>
              <a:gd name="T73" fmla="*/ 2 h 119"/>
              <a:gd name="T74" fmla="*/ 61 w 129"/>
              <a:gd name="T75" fmla="*/ 2 h 119"/>
              <a:gd name="T76" fmla="*/ 2 w 129"/>
              <a:gd name="T77" fmla="*/ 61 h 119"/>
              <a:gd name="T78" fmla="*/ 2 w 129"/>
              <a:gd name="T79" fmla="*/ 68 h 119"/>
              <a:gd name="T80" fmla="*/ 9 w 129"/>
              <a:gd name="T81" fmla="*/ 68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9" h="119">
                <a:moveTo>
                  <a:pt x="100" y="66"/>
                </a:moveTo>
                <a:cubicBezTo>
                  <a:pt x="100" y="64"/>
                  <a:pt x="103" y="61"/>
                  <a:pt x="105" y="61"/>
                </a:cubicBezTo>
                <a:cubicBezTo>
                  <a:pt x="108" y="61"/>
                  <a:pt x="110" y="64"/>
                  <a:pt x="110" y="66"/>
                </a:cubicBezTo>
                <a:cubicBezTo>
                  <a:pt x="110" y="115"/>
                  <a:pt x="110" y="115"/>
                  <a:pt x="110" y="115"/>
                </a:cubicBezTo>
                <a:cubicBezTo>
                  <a:pt x="110" y="117"/>
                  <a:pt x="108" y="119"/>
                  <a:pt x="105" y="119"/>
                </a:cubicBezTo>
                <a:cubicBezTo>
                  <a:pt x="105" y="119"/>
                  <a:pt x="105" y="119"/>
                  <a:pt x="105" y="119"/>
                </a:cubicBezTo>
                <a:cubicBezTo>
                  <a:pt x="24" y="119"/>
                  <a:pt x="24" y="119"/>
                  <a:pt x="24" y="119"/>
                </a:cubicBezTo>
                <a:cubicBezTo>
                  <a:pt x="21" y="119"/>
                  <a:pt x="19" y="117"/>
                  <a:pt x="19" y="115"/>
                </a:cubicBezTo>
                <a:cubicBezTo>
                  <a:pt x="19" y="114"/>
                  <a:pt x="19" y="114"/>
                  <a:pt x="19" y="114"/>
                </a:cubicBezTo>
                <a:cubicBezTo>
                  <a:pt x="19" y="66"/>
                  <a:pt x="19" y="66"/>
                  <a:pt x="19" y="66"/>
                </a:cubicBezTo>
                <a:cubicBezTo>
                  <a:pt x="19" y="64"/>
                  <a:pt x="21" y="61"/>
                  <a:pt x="24" y="61"/>
                </a:cubicBezTo>
                <a:cubicBezTo>
                  <a:pt x="27" y="61"/>
                  <a:pt x="29" y="64"/>
                  <a:pt x="29" y="66"/>
                </a:cubicBezTo>
                <a:cubicBezTo>
                  <a:pt x="29" y="110"/>
                  <a:pt x="29" y="110"/>
                  <a:pt x="29" y="110"/>
                </a:cubicBezTo>
                <a:cubicBezTo>
                  <a:pt x="45" y="110"/>
                  <a:pt x="45" y="110"/>
                  <a:pt x="45" y="110"/>
                </a:cubicBezTo>
                <a:cubicBezTo>
                  <a:pt x="45" y="61"/>
                  <a:pt x="45" y="61"/>
                  <a:pt x="45" y="61"/>
                </a:cubicBezTo>
                <a:cubicBezTo>
                  <a:pt x="45" y="59"/>
                  <a:pt x="46" y="58"/>
                  <a:pt x="48" y="58"/>
                </a:cubicBezTo>
                <a:cubicBezTo>
                  <a:pt x="48" y="58"/>
                  <a:pt x="48" y="58"/>
                  <a:pt x="48" y="58"/>
                </a:cubicBezTo>
                <a:cubicBezTo>
                  <a:pt x="81" y="58"/>
                  <a:pt x="81" y="58"/>
                  <a:pt x="81" y="58"/>
                </a:cubicBezTo>
                <a:cubicBezTo>
                  <a:pt x="83" y="58"/>
                  <a:pt x="85" y="59"/>
                  <a:pt x="85" y="61"/>
                </a:cubicBezTo>
                <a:cubicBezTo>
                  <a:pt x="85" y="61"/>
                  <a:pt x="85" y="61"/>
                  <a:pt x="85" y="61"/>
                </a:cubicBezTo>
                <a:cubicBezTo>
                  <a:pt x="85" y="110"/>
                  <a:pt x="85" y="110"/>
                  <a:pt x="85" y="110"/>
                </a:cubicBezTo>
                <a:cubicBezTo>
                  <a:pt x="100" y="110"/>
                  <a:pt x="100" y="110"/>
                  <a:pt x="100" y="110"/>
                </a:cubicBezTo>
                <a:cubicBezTo>
                  <a:pt x="100" y="66"/>
                  <a:pt x="100" y="66"/>
                  <a:pt x="100" y="66"/>
                </a:cubicBezTo>
                <a:close/>
                <a:moveTo>
                  <a:pt x="51" y="110"/>
                </a:moveTo>
                <a:cubicBezTo>
                  <a:pt x="51" y="110"/>
                  <a:pt x="51" y="110"/>
                  <a:pt x="51" y="110"/>
                </a:cubicBezTo>
                <a:cubicBezTo>
                  <a:pt x="79" y="110"/>
                  <a:pt x="79" y="110"/>
                  <a:pt x="79" y="110"/>
                </a:cubicBezTo>
                <a:cubicBezTo>
                  <a:pt x="79" y="64"/>
                  <a:pt x="79" y="64"/>
                  <a:pt x="79" y="64"/>
                </a:cubicBezTo>
                <a:cubicBezTo>
                  <a:pt x="51" y="64"/>
                  <a:pt x="51" y="64"/>
                  <a:pt x="51" y="64"/>
                </a:cubicBezTo>
                <a:cubicBezTo>
                  <a:pt x="51" y="110"/>
                  <a:pt x="51" y="110"/>
                  <a:pt x="51" y="110"/>
                </a:cubicBezTo>
                <a:close/>
                <a:moveTo>
                  <a:pt x="9" y="68"/>
                </a:moveTo>
                <a:cubicBezTo>
                  <a:pt x="9" y="68"/>
                  <a:pt x="9" y="68"/>
                  <a:pt x="9" y="68"/>
                </a:cubicBezTo>
                <a:cubicBezTo>
                  <a:pt x="65" y="12"/>
                  <a:pt x="65" y="12"/>
                  <a:pt x="65" y="12"/>
                </a:cubicBezTo>
                <a:cubicBezTo>
                  <a:pt x="120" y="68"/>
                  <a:pt x="120" y="68"/>
                  <a:pt x="120" y="68"/>
                </a:cubicBezTo>
                <a:cubicBezTo>
                  <a:pt x="122" y="70"/>
                  <a:pt x="125" y="70"/>
                  <a:pt x="127" y="68"/>
                </a:cubicBezTo>
                <a:cubicBezTo>
                  <a:pt x="129" y="66"/>
                  <a:pt x="129" y="63"/>
                  <a:pt x="127" y="61"/>
                </a:cubicBezTo>
                <a:cubicBezTo>
                  <a:pt x="68" y="2"/>
                  <a:pt x="68" y="2"/>
                  <a:pt x="68" y="2"/>
                </a:cubicBezTo>
                <a:cubicBezTo>
                  <a:pt x="68" y="2"/>
                  <a:pt x="68" y="2"/>
                  <a:pt x="68" y="2"/>
                </a:cubicBezTo>
                <a:cubicBezTo>
                  <a:pt x="66" y="0"/>
                  <a:pt x="63" y="0"/>
                  <a:pt x="61" y="2"/>
                </a:cubicBezTo>
                <a:cubicBezTo>
                  <a:pt x="2" y="61"/>
                  <a:pt x="2" y="61"/>
                  <a:pt x="2" y="61"/>
                </a:cubicBezTo>
                <a:cubicBezTo>
                  <a:pt x="0" y="63"/>
                  <a:pt x="0" y="66"/>
                  <a:pt x="2" y="68"/>
                </a:cubicBezTo>
                <a:cubicBezTo>
                  <a:pt x="4" y="70"/>
                  <a:pt x="7" y="70"/>
                  <a:pt x="9" y="6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898" name="Freeform 34"/>
          <p:cNvSpPr>
            <a:spLocks noEditPoints="1"/>
          </p:cNvSpPr>
          <p:nvPr/>
        </p:nvSpPr>
        <p:spPr bwMode="auto">
          <a:xfrm>
            <a:off x="6300788" y="2376488"/>
            <a:ext cx="173037" cy="244475"/>
          </a:xfrm>
          <a:custGeom>
            <a:avLst/>
            <a:gdLst>
              <a:gd name="T0" fmla="*/ 77 w 88"/>
              <a:gd name="T1" fmla="*/ 33 h 124"/>
              <a:gd name="T2" fmla="*/ 67 w 88"/>
              <a:gd name="T3" fmla="*/ 57 h 124"/>
              <a:gd name="T4" fmla="*/ 67 w 88"/>
              <a:gd name="T5" fmla="*/ 57 h 124"/>
              <a:gd name="T6" fmla="*/ 85 w 88"/>
              <a:gd name="T7" fmla="*/ 79 h 124"/>
              <a:gd name="T8" fmla="*/ 88 w 88"/>
              <a:gd name="T9" fmla="*/ 104 h 124"/>
              <a:gd name="T10" fmla="*/ 79 w 88"/>
              <a:gd name="T11" fmla="*/ 115 h 124"/>
              <a:gd name="T12" fmla="*/ 69 w 88"/>
              <a:gd name="T13" fmla="*/ 115 h 124"/>
              <a:gd name="T14" fmla="*/ 64 w 88"/>
              <a:gd name="T15" fmla="*/ 124 h 124"/>
              <a:gd name="T16" fmla="*/ 23 w 88"/>
              <a:gd name="T17" fmla="*/ 124 h 124"/>
              <a:gd name="T18" fmla="*/ 19 w 88"/>
              <a:gd name="T19" fmla="*/ 119 h 124"/>
              <a:gd name="T20" fmla="*/ 9 w 88"/>
              <a:gd name="T21" fmla="*/ 115 h 124"/>
              <a:gd name="T22" fmla="*/ 2 w 88"/>
              <a:gd name="T23" fmla="*/ 111 h 124"/>
              <a:gd name="T24" fmla="*/ 0 w 88"/>
              <a:gd name="T25" fmla="*/ 93 h 124"/>
              <a:gd name="T26" fmla="*/ 20 w 88"/>
              <a:gd name="T27" fmla="*/ 57 h 124"/>
              <a:gd name="T28" fmla="*/ 20 w 88"/>
              <a:gd name="T29" fmla="*/ 57 h 124"/>
              <a:gd name="T30" fmla="*/ 44 w 88"/>
              <a:gd name="T31" fmla="*/ 0 h 124"/>
              <a:gd name="T32" fmla="*/ 22 w 88"/>
              <a:gd name="T33" fmla="*/ 105 h 124"/>
              <a:gd name="T34" fmla="*/ 25 w 88"/>
              <a:gd name="T35" fmla="*/ 89 h 124"/>
              <a:gd name="T36" fmla="*/ 28 w 88"/>
              <a:gd name="T37" fmla="*/ 109 h 124"/>
              <a:gd name="T38" fmla="*/ 28 w 88"/>
              <a:gd name="T39" fmla="*/ 114 h 124"/>
              <a:gd name="T40" fmla="*/ 59 w 88"/>
              <a:gd name="T41" fmla="*/ 110 h 124"/>
              <a:gd name="T42" fmla="*/ 59 w 88"/>
              <a:gd name="T43" fmla="*/ 109 h 124"/>
              <a:gd name="T44" fmla="*/ 62 w 88"/>
              <a:gd name="T45" fmla="*/ 89 h 124"/>
              <a:gd name="T46" fmla="*/ 65 w 88"/>
              <a:gd name="T47" fmla="*/ 105 h 124"/>
              <a:gd name="T48" fmla="*/ 78 w 88"/>
              <a:gd name="T49" fmla="*/ 104 h 124"/>
              <a:gd name="T50" fmla="*/ 76 w 88"/>
              <a:gd name="T51" fmla="*/ 83 h 124"/>
              <a:gd name="T52" fmla="*/ 59 w 88"/>
              <a:gd name="T53" fmla="*/ 63 h 124"/>
              <a:gd name="T54" fmla="*/ 28 w 88"/>
              <a:gd name="T55" fmla="*/ 63 h 124"/>
              <a:gd name="T56" fmla="*/ 10 w 88"/>
              <a:gd name="T57" fmla="*/ 93 h 124"/>
              <a:gd name="T58" fmla="*/ 10 w 88"/>
              <a:gd name="T59" fmla="*/ 105 h 124"/>
              <a:gd name="T60" fmla="*/ 44 w 88"/>
              <a:gd name="T61" fmla="*/ 9 h 124"/>
              <a:gd name="T62" fmla="*/ 20 w 88"/>
              <a:gd name="T63" fmla="*/ 33 h 124"/>
              <a:gd name="T64" fmla="*/ 68 w 88"/>
              <a:gd name="T65" fmla="*/ 33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8" h="124">
                <a:moveTo>
                  <a:pt x="44" y="0"/>
                </a:moveTo>
                <a:cubicBezTo>
                  <a:pt x="62" y="0"/>
                  <a:pt x="77" y="15"/>
                  <a:pt x="77" y="33"/>
                </a:cubicBezTo>
                <a:cubicBezTo>
                  <a:pt x="77" y="43"/>
                  <a:pt x="74" y="51"/>
                  <a:pt x="68" y="57"/>
                </a:cubicBezTo>
                <a:cubicBezTo>
                  <a:pt x="67" y="57"/>
                  <a:pt x="67" y="57"/>
                  <a:pt x="67" y="57"/>
                </a:cubicBezTo>
                <a:cubicBezTo>
                  <a:pt x="67" y="57"/>
                  <a:pt x="67" y="57"/>
                  <a:pt x="67" y="57"/>
                </a:cubicBezTo>
                <a:cubicBezTo>
                  <a:pt x="67" y="57"/>
                  <a:pt x="67" y="57"/>
                  <a:pt x="67" y="57"/>
                </a:cubicBezTo>
                <a:cubicBezTo>
                  <a:pt x="74" y="64"/>
                  <a:pt x="81" y="70"/>
                  <a:pt x="85" y="79"/>
                </a:cubicBezTo>
                <a:cubicBezTo>
                  <a:pt x="85" y="79"/>
                  <a:pt x="85" y="79"/>
                  <a:pt x="85" y="79"/>
                </a:cubicBezTo>
                <a:cubicBezTo>
                  <a:pt x="87" y="83"/>
                  <a:pt x="88" y="88"/>
                  <a:pt x="88" y="93"/>
                </a:cubicBezTo>
                <a:cubicBezTo>
                  <a:pt x="88" y="104"/>
                  <a:pt x="88" y="104"/>
                  <a:pt x="88" y="104"/>
                </a:cubicBezTo>
                <a:cubicBezTo>
                  <a:pt x="88" y="106"/>
                  <a:pt x="87" y="109"/>
                  <a:pt x="85" y="111"/>
                </a:cubicBezTo>
                <a:cubicBezTo>
                  <a:pt x="84" y="113"/>
                  <a:pt x="82" y="114"/>
                  <a:pt x="79" y="115"/>
                </a:cubicBezTo>
                <a:cubicBezTo>
                  <a:pt x="79" y="115"/>
                  <a:pt x="79" y="115"/>
                  <a:pt x="78" y="115"/>
                </a:cubicBezTo>
                <a:cubicBezTo>
                  <a:pt x="69" y="115"/>
                  <a:pt x="69" y="115"/>
                  <a:pt x="69" y="115"/>
                </a:cubicBezTo>
                <a:cubicBezTo>
                  <a:pt x="69" y="119"/>
                  <a:pt x="69" y="119"/>
                  <a:pt x="69" y="119"/>
                </a:cubicBezTo>
                <a:cubicBezTo>
                  <a:pt x="69" y="122"/>
                  <a:pt x="66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23" y="124"/>
                  <a:pt x="23" y="124"/>
                  <a:pt x="23" y="124"/>
                </a:cubicBezTo>
                <a:cubicBezTo>
                  <a:pt x="21" y="124"/>
                  <a:pt x="19" y="122"/>
                  <a:pt x="19" y="119"/>
                </a:cubicBezTo>
                <a:cubicBezTo>
                  <a:pt x="19" y="119"/>
                  <a:pt x="19" y="119"/>
                  <a:pt x="19" y="119"/>
                </a:cubicBezTo>
                <a:cubicBezTo>
                  <a:pt x="19" y="115"/>
                  <a:pt x="19" y="115"/>
                  <a:pt x="19" y="115"/>
                </a:cubicBezTo>
                <a:cubicBezTo>
                  <a:pt x="9" y="115"/>
                  <a:pt x="9" y="115"/>
                  <a:pt x="9" y="115"/>
                </a:cubicBezTo>
                <a:cubicBezTo>
                  <a:pt x="9" y="115"/>
                  <a:pt x="8" y="115"/>
                  <a:pt x="8" y="115"/>
                </a:cubicBezTo>
                <a:cubicBezTo>
                  <a:pt x="5" y="114"/>
                  <a:pt x="3" y="113"/>
                  <a:pt x="2" y="111"/>
                </a:cubicBezTo>
                <a:cubicBezTo>
                  <a:pt x="0" y="109"/>
                  <a:pt x="0" y="106"/>
                  <a:pt x="0" y="104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88"/>
                  <a:pt x="1" y="83"/>
                  <a:pt x="2" y="79"/>
                </a:cubicBezTo>
                <a:cubicBezTo>
                  <a:pt x="6" y="70"/>
                  <a:pt x="13" y="64"/>
                  <a:pt x="20" y="57"/>
                </a:cubicBezTo>
                <a:cubicBezTo>
                  <a:pt x="20" y="57"/>
                  <a:pt x="20" y="57"/>
                  <a:pt x="20" y="57"/>
                </a:cubicBezTo>
                <a:cubicBezTo>
                  <a:pt x="20" y="57"/>
                  <a:pt x="20" y="57"/>
                  <a:pt x="20" y="57"/>
                </a:cubicBezTo>
                <a:cubicBezTo>
                  <a:pt x="13" y="51"/>
                  <a:pt x="10" y="42"/>
                  <a:pt x="10" y="33"/>
                </a:cubicBezTo>
                <a:cubicBezTo>
                  <a:pt x="10" y="15"/>
                  <a:pt x="25" y="0"/>
                  <a:pt x="44" y="0"/>
                </a:cubicBezTo>
                <a:close/>
                <a:moveTo>
                  <a:pt x="22" y="105"/>
                </a:moveTo>
                <a:cubicBezTo>
                  <a:pt x="22" y="105"/>
                  <a:pt x="22" y="105"/>
                  <a:pt x="22" y="105"/>
                </a:cubicBezTo>
                <a:cubicBezTo>
                  <a:pt x="22" y="92"/>
                  <a:pt x="22" y="92"/>
                  <a:pt x="22" y="92"/>
                </a:cubicBezTo>
                <a:cubicBezTo>
                  <a:pt x="22" y="90"/>
                  <a:pt x="24" y="89"/>
                  <a:pt x="25" y="89"/>
                </a:cubicBezTo>
                <a:cubicBezTo>
                  <a:pt x="27" y="89"/>
                  <a:pt x="28" y="90"/>
                  <a:pt x="28" y="92"/>
                </a:cubicBezTo>
                <a:cubicBezTo>
                  <a:pt x="28" y="109"/>
                  <a:pt x="28" y="109"/>
                  <a:pt x="28" y="109"/>
                </a:cubicBezTo>
                <a:cubicBezTo>
                  <a:pt x="28" y="110"/>
                  <a:pt x="28" y="110"/>
                  <a:pt x="28" y="110"/>
                </a:cubicBezTo>
                <a:cubicBezTo>
                  <a:pt x="28" y="114"/>
                  <a:pt x="28" y="114"/>
                  <a:pt x="28" y="114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0"/>
                  <a:pt x="59" y="110"/>
                  <a:pt x="59" y="110"/>
                </a:cubicBezTo>
                <a:cubicBezTo>
                  <a:pt x="59" y="110"/>
                  <a:pt x="59" y="110"/>
                  <a:pt x="59" y="110"/>
                </a:cubicBezTo>
                <a:cubicBezTo>
                  <a:pt x="59" y="109"/>
                  <a:pt x="59" y="109"/>
                  <a:pt x="59" y="109"/>
                </a:cubicBezTo>
                <a:cubicBezTo>
                  <a:pt x="59" y="92"/>
                  <a:pt x="59" y="92"/>
                  <a:pt x="59" y="92"/>
                </a:cubicBezTo>
                <a:cubicBezTo>
                  <a:pt x="59" y="90"/>
                  <a:pt x="60" y="89"/>
                  <a:pt x="62" y="89"/>
                </a:cubicBezTo>
                <a:cubicBezTo>
                  <a:pt x="63" y="89"/>
                  <a:pt x="65" y="90"/>
                  <a:pt x="65" y="92"/>
                </a:cubicBezTo>
                <a:cubicBezTo>
                  <a:pt x="65" y="105"/>
                  <a:pt x="65" y="105"/>
                  <a:pt x="65" y="105"/>
                </a:cubicBezTo>
                <a:cubicBezTo>
                  <a:pt x="78" y="105"/>
                  <a:pt x="78" y="105"/>
                  <a:pt x="78" y="105"/>
                </a:cubicBezTo>
                <a:cubicBezTo>
                  <a:pt x="78" y="104"/>
                  <a:pt x="78" y="104"/>
                  <a:pt x="78" y="104"/>
                </a:cubicBezTo>
                <a:cubicBezTo>
                  <a:pt x="78" y="93"/>
                  <a:pt x="78" y="93"/>
                  <a:pt x="78" y="93"/>
                </a:cubicBezTo>
                <a:cubicBezTo>
                  <a:pt x="78" y="89"/>
                  <a:pt x="77" y="86"/>
                  <a:pt x="76" y="83"/>
                </a:cubicBezTo>
                <a:cubicBezTo>
                  <a:pt x="76" y="83"/>
                  <a:pt x="76" y="83"/>
                  <a:pt x="76" y="83"/>
                </a:cubicBezTo>
                <a:cubicBezTo>
                  <a:pt x="73" y="75"/>
                  <a:pt x="65" y="69"/>
                  <a:pt x="59" y="63"/>
                </a:cubicBezTo>
                <a:cubicBezTo>
                  <a:pt x="55" y="66"/>
                  <a:pt x="49" y="67"/>
                  <a:pt x="44" y="67"/>
                </a:cubicBezTo>
                <a:cubicBezTo>
                  <a:pt x="38" y="67"/>
                  <a:pt x="33" y="66"/>
                  <a:pt x="28" y="63"/>
                </a:cubicBezTo>
                <a:cubicBezTo>
                  <a:pt x="23" y="69"/>
                  <a:pt x="15" y="75"/>
                  <a:pt x="11" y="83"/>
                </a:cubicBezTo>
                <a:cubicBezTo>
                  <a:pt x="10" y="86"/>
                  <a:pt x="10" y="89"/>
                  <a:pt x="10" y="93"/>
                </a:cubicBezTo>
                <a:cubicBezTo>
                  <a:pt x="10" y="104"/>
                  <a:pt x="10" y="104"/>
                  <a:pt x="10" y="104"/>
                </a:cubicBezTo>
                <a:cubicBezTo>
                  <a:pt x="10" y="104"/>
                  <a:pt x="10" y="104"/>
                  <a:pt x="10" y="105"/>
                </a:cubicBezTo>
                <a:cubicBezTo>
                  <a:pt x="22" y="105"/>
                  <a:pt x="22" y="105"/>
                  <a:pt x="22" y="105"/>
                </a:cubicBezTo>
                <a:close/>
                <a:moveTo>
                  <a:pt x="44" y="9"/>
                </a:moveTo>
                <a:cubicBezTo>
                  <a:pt x="44" y="9"/>
                  <a:pt x="44" y="9"/>
                  <a:pt x="44" y="9"/>
                </a:cubicBezTo>
                <a:cubicBezTo>
                  <a:pt x="30" y="9"/>
                  <a:pt x="20" y="20"/>
                  <a:pt x="20" y="33"/>
                </a:cubicBezTo>
                <a:cubicBezTo>
                  <a:pt x="20" y="47"/>
                  <a:pt x="31" y="57"/>
                  <a:pt x="44" y="57"/>
                </a:cubicBezTo>
                <a:cubicBezTo>
                  <a:pt x="57" y="57"/>
                  <a:pt x="68" y="47"/>
                  <a:pt x="68" y="33"/>
                </a:cubicBezTo>
                <a:cubicBezTo>
                  <a:pt x="68" y="20"/>
                  <a:pt x="57" y="9"/>
                  <a:pt x="4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899" name="Freeform 35"/>
          <p:cNvSpPr>
            <a:spLocks noEditPoints="1"/>
          </p:cNvSpPr>
          <p:nvPr/>
        </p:nvSpPr>
        <p:spPr bwMode="auto">
          <a:xfrm>
            <a:off x="6273800" y="1533525"/>
            <a:ext cx="220663" cy="280988"/>
          </a:xfrm>
          <a:custGeom>
            <a:avLst/>
            <a:gdLst>
              <a:gd name="T0" fmla="*/ 99 w 111"/>
              <a:gd name="T1" fmla="*/ 127 h 142"/>
              <a:gd name="T2" fmla="*/ 90 w 111"/>
              <a:gd name="T3" fmla="*/ 134 h 142"/>
              <a:gd name="T4" fmla="*/ 62 w 111"/>
              <a:gd name="T5" fmla="*/ 141 h 142"/>
              <a:gd name="T6" fmla="*/ 35 w 111"/>
              <a:gd name="T7" fmla="*/ 129 h 142"/>
              <a:gd name="T8" fmla="*/ 35 w 111"/>
              <a:gd name="T9" fmla="*/ 129 h 142"/>
              <a:gd name="T10" fmla="*/ 35 w 111"/>
              <a:gd name="T11" fmla="*/ 129 h 142"/>
              <a:gd name="T12" fmla="*/ 28 w 111"/>
              <a:gd name="T13" fmla="*/ 120 h 142"/>
              <a:gd name="T14" fmla="*/ 13 w 111"/>
              <a:gd name="T15" fmla="*/ 95 h 142"/>
              <a:gd name="T16" fmla="*/ 13 w 111"/>
              <a:gd name="T17" fmla="*/ 95 h 142"/>
              <a:gd name="T18" fmla="*/ 5 w 111"/>
              <a:gd name="T19" fmla="*/ 80 h 142"/>
              <a:gd name="T20" fmla="*/ 15 w 111"/>
              <a:gd name="T21" fmla="*/ 60 h 142"/>
              <a:gd name="T22" fmla="*/ 28 w 111"/>
              <a:gd name="T23" fmla="*/ 66 h 142"/>
              <a:gd name="T24" fmla="*/ 29 w 111"/>
              <a:gd name="T25" fmla="*/ 67 h 142"/>
              <a:gd name="T26" fmla="*/ 30 w 111"/>
              <a:gd name="T27" fmla="*/ 69 h 142"/>
              <a:gd name="T28" fmla="*/ 30 w 111"/>
              <a:gd name="T29" fmla="*/ 22 h 142"/>
              <a:gd name="T30" fmla="*/ 49 w 111"/>
              <a:gd name="T31" fmla="*/ 11 h 142"/>
              <a:gd name="T32" fmla="*/ 73 w 111"/>
              <a:gd name="T33" fmla="*/ 11 h 142"/>
              <a:gd name="T34" fmla="*/ 92 w 111"/>
              <a:gd name="T35" fmla="*/ 22 h 142"/>
              <a:gd name="T36" fmla="*/ 92 w 111"/>
              <a:gd name="T37" fmla="*/ 22 h 142"/>
              <a:gd name="T38" fmla="*/ 93 w 111"/>
              <a:gd name="T39" fmla="*/ 22 h 142"/>
              <a:gd name="T40" fmla="*/ 111 w 111"/>
              <a:gd name="T41" fmla="*/ 34 h 142"/>
              <a:gd name="T42" fmla="*/ 111 w 111"/>
              <a:gd name="T43" fmla="*/ 97 h 142"/>
              <a:gd name="T44" fmla="*/ 108 w 111"/>
              <a:gd name="T45" fmla="*/ 113 h 142"/>
              <a:gd name="T46" fmla="*/ 99 w 111"/>
              <a:gd name="T47" fmla="*/ 127 h 142"/>
              <a:gd name="T48" fmla="*/ 85 w 111"/>
              <a:gd name="T49" fmla="*/ 126 h 142"/>
              <a:gd name="T50" fmla="*/ 85 w 111"/>
              <a:gd name="T51" fmla="*/ 126 h 142"/>
              <a:gd name="T52" fmla="*/ 92 w 111"/>
              <a:gd name="T53" fmla="*/ 120 h 142"/>
              <a:gd name="T54" fmla="*/ 98 w 111"/>
              <a:gd name="T55" fmla="*/ 109 h 142"/>
              <a:gd name="T56" fmla="*/ 101 w 111"/>
              <a:gd name="T57" fmla="*/ 97 h 142"/>
              <a:gd name="T58" fmla="*/ 101 w 111"/>
              <a:gd name="T59" fmla="*/ 34 h 142"/>
              <a:gd name="T60" fmla="*/ 95 w 111"/>
              <a:gd name="T61" fmla="*/ 34 h 142"/>
              <a:gd name="T62" fmla="*/ 95 w 111"/>
              <a:gd name="T63" fmla="*/ 64 h 142"/>
              <a:gd name="T64" fmla="*/ 82 w 111"/>
              <a:gd name="T65" fmla="*/ 64 h 142"/>
              <a:gd name="T66" fmla="*/ 82 w 111"/>
              <a:gd name="T67" fmla="*/ 22 h 142"/>
              <a:gd name="T68" fmla="*/ 77 w 111"/>
              <a:gd name="T69" fmla="*/ 22 h 142"/>
              <a:gd name="T70" fmla="*/ 77 w 111"/>
              <a:gd name="T71" fmla="*/ 64 h 142"/>
              <a:gd name="T72" fmla="*/ 64 w 111"/>
              <a:gd name="T73" fmla="*/ 64 h 142"/>
              <a:gd name="T74" fmla="*/ 64 w 111"/>
              <a:gd name="T75" fmla="*/ 15 h 142"/>
              <a:gd name="T76" fmla="*/ 58 w 111"/>
              <a:gd name="T77" fmla="*/ 15 h 142"/>
              <a:gd name="T78" fmla="*/ 58 w 111"/>
              <a:gd name="T79" fmla="*/ 64 h 142"/>
              <a:gd name="T80" fmla="*/ 45 w 111"/>
              <a:gd name="T81" fmla="*/ 64 h 142"/>
              <a:gd name="T82" fmla="*/ 45 w 111"/>
              <a:gd name="T83" fmla="*/ 22 h 142"/>
              <a:gd name="T84" fmla="*/ 40 w 111"/>
              <a:gd name="T85" fmla="*/ 22 h 142"/>
              <a:gd name="T86" fmla="*/ 40 w 111"/>
              <a:gd name="T87" fmla="*/ 80 h 142"/>
              <a:gd name="T88" fmla="*/ 27 w 111"/>
              <a:gd name="T89" fmla="*/ 84 h 142"/>
              <a:gd name="T90" fmla="*/ 20 w 111"/>
              <a:gd name="T91" fmla="*/ 72 h 142"/>
              <a:gd name="T92" fmla="*/ 13 w 111"/>
              <a:gd name="T93" fmla="*/ 75 h 142"/>
              <a:gd name="T94" fmla="*/ 22 w 111"/>
              <a:gd name="T95" fmla="*/ 90 h 142"/>
              <a:gd name="T96" fmla="*/ 22 w 111"/>
              <a:gd name="T97" fmla="*/ 90 h 142"/>
              <a:gd name="T98" fmla="*/ 36 w 111"/>
              <a:gd name="T99" fmla="*/ 115 h 142"/>
              <a:gd name="T100" fmla="*/ 42 w 111"/>
              <a:gd name="T101" fmla="*/ 122 h 142"/>
              <a:gd name="T102" fmla="*/ 42 w 111"/>
              <a:gd name="T103" fmla="*/ 122 h 142"/>
              <a:gd name="T104" fmla="*/ 63 w 111"/>
              <a:gd name="T105" fmla="*/ 131 h 142"/>
              <a:gd name="T106" fmla="*/ 85 w 111"/>
              <a:gd name="T107" fmla="*/ 12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11" h="142">
                <a:moveTo>
                  <a:pt x="99" y="127"/>
                </a:moveTo>
                <a:cubicBezTo>
                  <a:pt x="97" y="130"/>
                  <a:pt x="94" y="132"/>
                  <a:pt x="90" y="134"/>
                </a:cubicBezTo>
                <a:cubicBezTo>
                  <a:pt x="82" y="139"/>
                  <a:pt x="72" y="142"/>
                  <a:pt x="62" y="141"/>
                </a:cubicBezTo>
                <a:cubicBezTo>
                  <a:pt x="52" y="140"/>
                  <a:pt x="43" y="136"/>
                  <a:pt x="35" y="129"/>
                </a:cubicBezTo>
                <a:cubicBezTo>
                  <a:pt x="35" y="129"/>
                  <a:pt x="35" y="129"/>
                  <a:pt x="35" y="129"/>
                </a:cubicBezTo>
                <a:cubicBezTo>
                  <a:pt x="35" y="129"/>
                  <a:pt x="35" y="129"/>
                  <a:pt x="35" y="129"/>
                </a:cubicBezTo>
                <a:cubicBezTo>
                  <a:pt x="33" y="127"/>
                  <a:pt x="30" y="124"/>
                  <a:pt x="28" y="120"/>
                </a:cubicBezTo>
                <a:cubicBezTo>
                  <a:pt x="13" y="95"/>
                  <a:pt x="13" y="95"/>
                  <a:pt x="13" y="95"/>
                </a:cubicBezTo>
                <a:cubicBezTo>
                  <a:pt x="13" y="95"/>
                  <a:pt x="13" y="95"/>
                  <a:pt x="13" y="95"/>
                </a:cubicBezTo>
                <a:cubicBezTo>
                  <a:pt x="5" y="80"/>
                  <a:pt x="5" y="80"/>
                  <a:pt x="5" y="80"/>
                </a:cubicBezTo>
                <a:cubicBezTo>
                  <a:pt x="0" y="72"/>
                  <a:pt x="5" y="61"/>
                  <a:pt x="15" y="60"/>
                </a:cubicBezTo>
                <a:cubicBezTo>
                  <a:pt x="19" y="60"/>
                  <a:pt x="25" y="61"/>
                  <a:pt x="28" y="66"/>
                </a:cubicBezTo>
                <a:cubicBezTo>
                  <a:pt x="29" y="67"/>
                  <a:pt x="29" y="67"/>
                  <a:pt x="29" y="67"/>
                </a:cubicBezTo>
                <a:cubicBezTo>
                  <a:pt x="30" y="69"/>
                  <a:pt x="30" y="69"/>
                  <a:pt x="30" y="69"/>
                </a:cubicBezTo>
                <a:cubicBezTo>
                  <a:pt x="30" y="22"/>
                  <a:pt x="30" y="22"/>
                  <a:pt x="30" y="22"/>
                </a:cubicBezTo>
                <a:cubicBezTo>
                  <a:pt x="30" y="12"/>
                  <a:pt x="41" y="6"/>
                  <a:pt x="49" y="11"/>
                </a:cubicBezTo>
                <a:cubicBezTo>
                  <a:pt x="52" y="0"/>
                  <a:pt x="70" y="0"/>
                  <a:pt x="73" y="11"/>
                </a:cubicBezTo>
                <a:cubicBezTo>
                  <a:pt x="81" y="6"/>
                  <a:pt x="92" y="12"/>
                  <a:pt x="92" y="22"/>
                </a:cubicBezTo>
                <a:cubicBezTo>
                  <a:pt x="92" y="22"/>
                  <a:pt x="92" y="22"/>
                  <a:pt x="92" y="22"/>
                </a:cubicBezTo>
                <a:cubicBezTo>
                  <a:pt x="93" y="22"/>
                  <a:pt x="93" y="22"/>
                  <a:pt x="93" y="22"/>
                </a:cubicBezTo>
                <a:cubicBezTo>
                  <a:pt x="101" y="19"/>
                  <a:pt x="111" y="24"/>
                  <a:pt x="111" y="34"/>
                </a:cubicBezTo>
                <a:cubicBezTo>
                  <a:pt x="111" y="97"/>
                  <a:pt x="111" y="97"/>
                  <a:pt x="111" y="97"/>
                </a:cubicBezTo>
                <a:cubicBezTo>
                  <a:pt x="111" y="102"/>
                  <a:pt x="110" y="108"/>
                  <a:pt x="108" y="113"/>
                </a:cubicBezTo>
                <a:cubicBezTo>
                  <a:pt x="106" y="118"/>
                  <a:pt x="103" y="122"/>
                  <a:pt x="99" y="127"/>
                </a:cubicBezTo>
                <a:close/>
                <a:moveTo>
                  <a:pt x="85" y="126"/>
                </a:moveTo>
                <a:cubicBezTo>
                  <a:pt x="85" y="126"/>
                  <a:pt x="85" y="126"/>
                  <a:pt x="85" y="126"/>
                </a:cubicBezTo>
                <a:cubicBezTo>
                  <a:pt x="88" y="124"/>
                  <a:pt x="90" y="122"/>
                  <a:pt x="92" y="120"/>
                </a:cubicBezTo>
                <a:cubicBezTo>
                  <a:pt x="95" y="117"/>
                  <a:pt x="97" y="113"/>
                  <a:pt x="98" y="109"/>
                </a:cubicBezTo>
                <a:cubicBezTo>
                  <a:pt x="100" y="105"/>
                  <a:pt x="101" y="101"/>
                  <a:pt x="101" y="97"/>
                </a:cubicBezTo>
                <a:cubicBezTo>
                  <a:pt x="101" y="34"/>
                  <a:pt x="101" y="34"/>
                  <a:pt x="101" y="34"/>
                </a:cubicBezTo>
                <a:cubicBezTo>
                  <a:pt x="101" y="30"/>
                  <a:pt x="95" y="30"/>
                  <a:pt x="95" y="34"/>
                </a:cubicBezTo>
                <a:cubicBezTo>
                  <a:pt x="95" y="64"/>
                  <a:pt x="95" y="64"/>
                  <a:pt x="95" y="64"/>
                </a:cubicBezTo>
                <a:cubicBezTo>
                  <a:pt x="95" y="72"/>
                  <a:pt x="82" y="72"/>
                  <a:pt x="82" y="64"/>
                </a:cubicBezTo>
                <a:cubicBezTo>
                  <a:pt x="82" y="22"/>
                  <a:pt x="82" y="22"/>
                  <a:pt x="82" y="22"/>
                </a:cubicBezTo>
                <a:cubicBezTo>
                  <a:pt x="82" y="18"/>
                  <a:pt x="77" y="18"/>
                  <a:pt x="77" y="22"/>
                </a:cubicBezTo>
                <a:cubicBezTo>
                  <a:pt x="77" y="64"/>
                  <a:pt x="77" y="64"/>
                  <a:pt x="77" y="64"/>
                </a:cubicBezTo>
                <a:cubicBezTo>
                  <a:pt x="77" y="72"/>
                  <a:pt x="64" y="72"/>
                  <a:pt x="64" y="64"/>
                </a:cubicBezTo>
                <a:cubicBezTo>
                  <a:pt x="64" y="15"/>
                  <a:pt x="64" y="15"/>
                  <a:pt x="64" y="15"/>
                </a:cubicBezTo>
                <a:cubicBezTo>
                  <a:pt x="64" y="12"/>
                  <a:pt x="58" y="12"/>
                  <a:pt x="58" y="15"/>
                </a:cubicBezTo>
                <a:cubicBezTo>
                  <a:pt x="58" y="64"/>
                  <a:pt x="58" y="64"/>
                  <a:pt x="58" y="64"/>
                </a:cubicBezTo>
                <a:cubicBezTo>
                  <a:pt x="58" y="72"/>
                  <a:pt x="45" y="72"/>
                  <a:pt x="45" y="64"/>
                </a:cubicBezTo>
                <a:cubicBezTo>
                  <a:pt x="45" y="22"/>
                  <a:pt x="45" y="22"/>
                  <a:pt x="45" y="22"/>
                </a:cubicBezTo>
                <a:cubicBezTo>
                  <a:pt x="45" y="18"/>
                  <a:pt x="40" y="18"/>
                  <a:pt x="40" y="22"/>
                </a:cubicBezTo>
                <a:cubicBezTo>
                  <a:pt x="40" y="80"/>
                  <a:pt x="40" y="80"/>
                  <a:pt x="40" y="80"/>
                </a:cubicBezTo>
                <a:cubicBezTo>
                  <a:pt x="40" y="87"/>
                  <a:pt x="30" y="90"/>
                  <a:pt x="27" y="84"/>
                </a:cubicBezTo>
                <a:cubicBezTo>
                  <a:pt x="20" y="72"/>
                  <a:pt x="20" y="72"/>
                  <a:pt x="20" y="72"/>
                </a:cubicBezTo>
                <a:cubicBezTo>
                  <a:pt x="17" y="68"/>
                  <a:pt x="11" y="71"/>
                  <a:pt x="13" y="75"/>
                </a:cubicBezTo>
                <a:cubicBezTo>
                  <a:pt x="22" y="90"/>
                  <a:pt x="22" y="90"/>
                  <a:pt x="22" y="90"/>
                </a:cubicBezTo>
                <a:cubicBezTo>
                  <a:pt x="22" y="90"/>
                  <a:pt x="22" y="90"/>
                  <a:pt x="22" y="90"/>
                </a:cubicBezTo>
                <a:cubicBezTo>
                  <a:pt x="36" y="115"/>
                  <a:pt x="36" y="115"/>
                  <a:pt x="36" y="115"/>
                </a:cubicBezTo>
                <a:cubicBezTo>
                  <a:pt x="38" y="118"/>
                  <a:pt x="40" y="120"/>
                  <a:pt x="42" y="122"/>
                </a:cubicBezTo>
                <a:cubicBezTo>
                  <a:pt x="42" y="122"/>
                  <a:pt x="42" y="122"/>
                  <a:pt x="42" y="122"/>
                </a:cubicBezTo>
                <a:cubicBezTo>
                  <a:pt x="48" y="127"/>
                  <a:pt x="55" y="130"/>
                  <a:pt x="63" y="131"/>
                </a:cubicBezTo>
                <a:cubicBezTo>
                  <a:pt x="71" y="132"/>
                  <a:pt x="78" y="130"/>
                  <a:pt x="85" y="12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900" name="Freeform 36"/>
          <p:cNvSpPr>
            <a:spLocks noEditPoints="1"/>
          </p:cNvSpPr>
          <p:nvPr/>
        </p:nvSpPr>
        <p:spPr bwMode="auto">
          <a:xfrm>
            <a:off x="6292850" y="3195638"/>
            <a:ext cx="187325" cy="252412"/>
          </a:xfrm>
          <a:custGeom>
            <a:avLst/>
            <a:gdLst>
              <a:gd name="T0" fmla="*/ 70 w 95"/>
              <a:gd name="T1" fmla="*/ 9 h 128"/>
              <a:gd name="T2" fmla="*/ 79 w 95"/>
              <a:gd name="T3" fmla="*/ 59 h 128"/>
              <a:gd name="T4" fmla="*/ 70 w 95"/>
              <a:gd name="T5" fmla="*/ 81 h 128"/>
              <a:gd name="T6" fmla="*/ 26 w 95"/>
              <a:gd name="T7" fmla="*/ 81 h 128"/>
              <a:gd name="T8" fmla="*/ 17 w 95"/>
              <a:gd name="T9" fmla="*/ 59 h 128"/>
              <a:gd name="T10" fmla="*/ 26 w 95"/>
              <a:gd name="T11" fmla="*/ 9 h 128"/>
              <a:gd name="T12" fmla="*/ 27 w 95"/>
              <a:gd name="T13" fmla="*/ 42 h 128"/>
              <a:gd name="T14" fmla="*/ 69 w 95"/>
              <a:gd name="T15" fmla="*/ 42 h 128"/>
              <a:gd name="T16" fmla="*/ 63 w 95"/>
              <a:gd name="T17" fmla="*/ 16 h 128"/>
              <a:gd name="T18" fmla="*/ 33 w 95"/>
              <a:gd name="T19" fmla="*/ 16 h 128"/>
              <a:gd name="T20" fmla="*/ 27 w 95"/>
              <a:gd name="T21" fmla="*/ 42 h 128"/>
              <a:gd name="T22" fmla="*/ 69 w 95"/>
              <a:gd name="T23" fmla="*/ 48 h 128"/>
              <a:gd name="T24" fmla="*/ 27 w 95"/>
              <a:gd name="T25" fmla="*/ 59 h 128"/>
              <a:gd name="T26" fmla="*/ 33 w 95"/>
              <a:gd name="T27" fmla="*/ 74 h 128"/>
              <a:gd name="T28" fmla="*/ 63 w 95"/>
              <a:gd name="T29" fmla="*/ 74 h 128"/>
              <a:gd name="T30" fmla="*/ 69 w 95"/>
              <a:gd name="T31" fmla="*/ 48 h 128"/>
              <a:gd name="T32" fmla="*/ 18 w 95"/>
              <a:gd name="T33" fmla="*/ 128 h 128"/>
              <a:gd name="T34" fmla="*/ 48 w 95"/>
              <a:gd name="T35" fmla="*/ 128 h 128"/>
              <a:gd name="T36" fmla="*/ 77 w 95"/>
              <a:gd name="T37" fmla="*/ 128 h 128"/>
              <a:gd name="T38" fmla="*/ 77 w 95"/>
              <a:gd name="T39" fmla="*/ 118 h 128"/>
              <a:gd name="T40" fmla="*/ 53 w 95"/>
              <a:gd name="T41" fmla="*/ 106 h 128"/>
              <a:gd name="T42" fmla="*/ 91 w 95"/>
              <a:gd name="T43" fmla="*/ 77 h 128"/>
              <a:gd name="T44" fmla="*/ 95 w 95"/>
              <a:gd name="T45" fmla="*/ 45 h 128"/>
              <a:gd name="T46" fmla="*/ 85 w 95"/>
              <a:gd name="T47" fmla="*/ 45 h 128"/>
              <a:gd name="T48" fmla="*/ 82 w 95"/>
              <a:gd name="T49" fmla="*/ 73 h 128"/>
              <a:gd name="T50" fmla="*/ 48 w 95"/>
              <a:gd name="T51" fmla="*/ 97 h 128"/>
              <a:gd name="T52" fmla="*/ 21 w 95"/>
              <a:gd name="T53" fmla="*/ 86 h 128"/>
              <a:gd name="T54" fmla="*/ 10 w 95"/>
              <a:gd name="T55" fmla="*/ 59 h 128"/>
              <a:gd name="T56" fmla="*/ 5 w 95"/>
              <a:gd name="T57" fmla="*/ 40 h 128"/>
              <a:gd name="T58" fmla="*/ 0 w 95"/>
              <a:gd name="T59" fmla="*/ 59 h 128"/>
              <a:gd name="T60" fmla="*/ 14 w 95"/>
              <a:gd name="T61" fmla="*/ 92 h 128"/>
              <a:gd name="T62" fmla="*/ 43 w 95"/>
              <a:gd name="T63" fmla="*/ 106 h 128"/>
              <a:gd name="T64" fmla="*/ 18 w 95"/>
              <a:gd name="T65" fmla="*/ 118 h 128"/>
              <a:gd name="T66" fmla="*/ 18 w 95"/>
              <a:gd name="T67" fmla="*/ 12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5" h="128">
                <a:moveTo>
                  <a:pt x="48" y="0"/>
                </a:moveTo>
                <a:cubicBezTo>
                  <a:pt x="56" y="0"/>
                  <a:pt x="64" y="3"/>
                  <a:pt x="70" y="9"/>
                </a:cubicBezTo>
                <a:cubicBezTo>
                  <a:pt x="75" y="14"/>
                  <a:pt x="79" y="22"/>
                  <a:pt x="79" y="31"/>
                </a:cubicBezTo>
                <a:cubicBezTo>
                  <a:pt x="79" y="59"/>
                  <a:pt x="79" y="59"/>
                  <a:pt x="79" y="59"/>
                </a:cubicBezTo>
                <a:cubicBezTo>
                  <a:pt x="79" y="67"/>
                  <a:pt x="75" y="75"/>
                  <a:pt x="70" y="81"/>
                </a:cubicBezTo>
                <a:cubicBezTo>
                  <a:pt x="70" y="81"/>
                  <a:pt x="70" y="81"/>
                  <a:pt x="70" y="81"/>
                </a:cubicBezTo>
                <a:cubicBezTo>
                  <a:pt x="64" y="86"/>
                  <a:pt x="56" y="90"/>
                  <a:pt x="48" y="90"/>
                </a:cubicBezTo>
                <a:cubicBezTo>
                  <a:pt x="39" y="90"/>
                  <a:pt x="31" y="86"/>
                  <a:pt x="26" y="81"/>
                </a:cubicBezTo>
                <a:cubicBezTo>
                  <a:pt x="26" y="81"/>
                  <a:pt x="26" y="81"/>
                  <a:pt x="26" y="81"/>
                </a:cubicBezTo>
                <a:cubicBezTo>
                  <a:pt x="20" y="75"/>
                  <a:pt x="17" y="67"/>
                  <a:pt x="17" y="59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22"/>
                  <a:pt x="20" y="14"/>
                  <a:pt x="26" y="9"/>
                </a:cubicBezTo>
                <a:cubicBezTo>
                  <a:pt x="31" y="3"/>
                  <a:pt x="39" y="0"/>
                  <a:pt x="48" y="0"/>
                </a:cubicBezTo>
                <a:close/>
                <a:moveTo>
                  <a:pt x="27" y="42"/>
                </a:moveTo>
                <a:cubicBezTo>
                  <a:pt x="27" y="42"/>
                  <a:pt x="27" y="42"/>
                  <a:pt x="27" y="42"/>
                </a:cubicBezTo>
                <a:cubicBezTo>
                  <a:pt x="69" y="42"/>
                  <a:pt x="69" y="42"/>
                  <a:pt x="69" y="42"/>
                </a:cubicBezTo>
                <a:cubicBezTo>
                  <a:pt x="69" y="31"/>
                  <a:pt x="69" y="31"/>
                  <a:pt x="69" y="31"/>
                </a:cubicBezTo>
                <a:cubicBezTo>
                  <a:pt x="69" y="25"/>
                  <a:pt x="66" y="20"/>
                  <a:pt x="63" y="16"/>
                </a:cubicBezTo>
                <a:cubicBezTo>
                  <a:pt x="59" y="12"/>
                  <a:pt x="53" y="10"/>
                  <a:pt x="48" y="10"/>
                </a:cubicBezTo>
                <a:cubicBezTo>
                  <a:pt x="42" y="10"/>
                  <a:pt x="37" y="12"/>
                  <a:pt x="33" y="16"/>
                </a:cubicBezTo>
                <a:cubicBezTo>
                  <a:pt x="29" y="20"/>
                  <a:pt x="27" y="25"/>
                  <a:pt x="27" y="31"/>
                </a:cubicBezTo>
                <a:cubicBezTo>
                  <a:pt x="27" y="42"/>
                  <a:pt x="27" y="42"/>
                  <a:pt x="27" y="42"/>
                </a:cubicBezTo>
                <a:close/>
                <a:moveTo>
                  <a:pt x="69" y="48"/>
                </a:moveTo>
                <a:cubicBezTo>
                  <a:pt x="69" y="48"/>
                  <a:pt x="69" y="48"/>
                  <a:pt x="69" y="48"/>
                </a:cubicBezTo>
                <a:cubicBezTo>
                  <a:pt x="27" y="48"/>
                  <a:pt x="27" y="48"/>
                  <a:pt x="27" y="48"/>
                </a:cubicBezTo>
                <a:cubicBezTo>
                  <a:pt x="27" y="59"/>
                  <a:pt x="27" y="59"/>
                  <a:pt x="27" y="59"/>
                </a:cubicBezTo>
                <a:cubicBezTo>
                  <a:pt x="27" y="65"/>
                  <a:pt x="29" y="70"/>
                  <a:pt x="33" y="74"/>
                </a:cubicBezTo>
                <a:cubicBezTo>
                  <a:pt x="33" y="74"/>
                  <a:pt x="33" y="74"/>
                  <a:pt x="33" y="74"/>
                </a:cubicBezTo>
                <a:cubicBezTo>
                  <a:pt x="37" y="78"/>
                  <a:pt x="42" y="80"/>
                  <a:pt x="48" y="80"/>
                </a:cubicBezTo>
                <a:cubicBezTo>
                  <a:pt x="53" y="80"/>
                  <a:pt x="59" y="78"/>
                  <a:pt x="63" y="74"/>
                </a:cubicBezTo>
                <a:cubicBezTo>
                  <a:pt x="66" y="70"/>
                  <a:pt x="69" y="65"/>
                  <a:pt x="69" y="59"/>
                </a:cubicBezTo>
                <a:cubicBezTo>
                  <a:pt x="69" y="48"/>
                  <a:pt x="69" y="48"/>
                  <a:pt x="69" y="48"/>
                </a:cubicBezTo>
                <a:close/>
                <a:moveTo>
                  <a:pt x="18" y="128"/>
                </a:moveTo>
                <a:cubicBezTo>
                  <a:pt x="18" y="128"/>
                  <a:pt x="18" y="128"/>
                  <a:pt x="18" y="128"/>
                </a:cubicBezTo>
                <a:cubicBezTo>
                  <a:pt x="47" y="128"/>
                  <a:pt x="47" y="128"/>
                  <a:pt x="47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48" y="128"/>
                  <a:pt x="48" y="128"/>
                  <a:pt x="48" y="128"/>
                </a:cubicBezTo>
                <a:cubicBezTo>
                  <a:pt x="77" y="128"/>
                  <a:pt x="77" y="128"/>
                  <a:pt x="77" y="128"/>
                </a:cubicBezTo>
                <a:cubicBezTo>
                  <a:pt x="80" y="128"/>
                  <a:pt x="82" y="126"/>
                  <a:pt x="82" y="123"/>
                </a:cubicBezTo>
                <a:cubicBezTo>
                  <a:pt x="82" y="120"/>
                  <a:pt x="80" y="118"/>
                  <a:pt x="77" y="118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3" y="106"/>
                  <a:pt x="53" y="106"/>
                  <a:pt x="53" y="106"/>
                </a:cubicBezTo>
                <a:cubicBezTo>
                  <a:pt x="64" y="105"/>
                  <a:pt x="74" y="100"/>
                  <a:pt x="81" y="92"/>
                </a:cubicBezTo>
                <a:cubicBezTo>
                  <a:pt x="86" y="88"/>
                  <a:pt x="89" y="83"/>
                  <a:pt x="91" y="77"/>
                </a:cubicBezTo>
                <a:cubicBezTo>
                  <a:pt x="94" y="71"/>
                  <a:pt x="95" y="65"/>
                  <a:pt x="95" y="59"/>
                </a:cubicBezTo>
                <a:cubicBezTo>
                  <a:pt x="95" y="45"/>
                  <a:pt x="95" y="45"/>
                  <a:pt x="95" y="45"/>
                </a:cubicBezTo>
                <a:cubicBezTo>
                  <a:pt x="95" y="42"/>
                  <a:pt x="93" y="40"/>
                  <a:pt x="90" y="40"/>
                </a:cubicBezTo>
                <a:cubicBezTo>
                  <a:pt x="87" y="40"/>
                  <a:pt x="85" y="42"/>
                  <a:pt x="85" y="45"/>
                </a:cubicBezTo>
                <a:cubicBezTo>
                  <a:pt x="85" y="59"/>
                  <a:pt x="85" y="59"/>
                  <a:pt x="85" y="59"/>
                </a:cubicBezTo>
                <a:cubicBezTo>
                  <a:pt x="85" y="64"/>
                  <a:pt x="84" y="69"/>
                  <a:pt x="82" y="73"/>
                </a:cubicBezTo>
                <a:cubicBezTo>
                  <a:pt x="80" y="78"/>
                  <a:pt x="78" y="82"/>
                  <a:pt x="74" y="86"/>
                </a:cubicBezTo>
                <a:cubicBezTo>
                  <a:pt x="67" y="92"/>
                  <a:pt x="58" y="97"/>
                  <a:pt x="48" y="97"/>
                </a:cubicBezTo>
                <a:cubicBezTo>
                  <a:pt x="43" y="97"/>
                  <a:pt x="38" y="96"/>
                  <a:pt x="33" y="94"/>
                </a:cubicBezTo>
                <a:cubicBezTo>
                  <a:pt x="29" y="92"/>
                  <a:pt x="25" y="89"/>
                  <a:pt x="21" y="86"/>
                </a:cubicBezTo>
                <a:cubicBezTo>
                  <a:pt x="18" y="82"/>
                  <a:pt x="15" y="78"/>
                  <a:pt x="13" y="73"/>
                </a:cubicBezTo>
                <a:cubicBezTo>
                  <a:pt x="11" y="69"/>
                  <a:pt x="10" y="64"/>
                  <a:pt x="10" y="59"/>
                </a:cubicBezTo>
                <a:cubicBezTo>
                  <a:pt x="10" y="45"/>
                  <a:pt x="10" y="45"/>
                  <a:pt x="10" y="45"/>
                </a:cubicBezTo>
                <a:cubicBezTo>
                  <a:pt x="10" y="42"/>
                  <a:pt x="8" y="40"/>
                  <a:pt x="5" y="40"/>
                </a:cubicBezTo>
                <a:cubicBezTo>
                  <a:pt x="2" y="40"/>
                  <a:pt x="0" y="42"/>
                  <a:pt x="0" y="45"/>
                </a:cubicBezTo>
                <a:cubicBezTo>
                  <a:pt x="0" y="59"/>
                  <a:pt x="0" y="59"/>
                  <a:pt x="0" y="59"/>
                </a:cubicBezTo>
                <a:cubicBezTo>
                  <a:pt x="0" y="65"/>
                  <a:pt x="2" y="71"/>
                  <a:pt x="4" y="77"/>
                </a:cubicBezTo>
                <a:cubicBezTo>
                  <a:pt x="6" y="83"/>
                  <a:pt x="10" y="88"/>
                  <a:pt x="14" y="92"/>
                </a:cubicBezTo>
                <a:cubicBezTo>
                  <a:pt x="19" y="97"/>
                  <a:pt x="24" y="100"/>
                  <a:pt x="30" y="103"/>
                </a:cubicBezTo>
                <a:cubicBezTo>
                  <a:pt x="34" y="104"/>
                  <a:pt x="38" y="106"/>
                  <a:pt x="43" y="106"/>
                </a:cubicBezTo>
                <a:cubicBezTo>
                  <a:pt x="43" y="118"/>
                  <a:pt x="43" y="118"/>
                  <a:pt x="43" y="118"/>
                </a:cubicBezTo>
                <a:cubicBezTo>
                  <a:pt x="18" y="118"/>
                  <a:pt x="18" y="118"/>
                  <a:pt x="18" y="118"/>
                </a:cubicBezTo>
                <a:cubicBezTo>
                  <a:pt x="16" y="118"/>
                  <a:pt x="14" y="120"/>
                  <a:pt x="14" y="123"/>
                </a:cubicBezTo>
                <a:cubicBezTo>
                  <a:pt x="14" y="126"/>
                  <a:pt x="16" y="128"/>
                  <a:pt x="18" y="12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901" name="Freeform 37"/>
          <p:cNvSpPr>
            <a:spLocks noEditPoints="1"/>
          </p:cNvSpPr>
          <p:nvPr/>
        </p:nvSpPr>
        <p:spPr bwMode="auto">
          <a:xfrm>
            <a:off x="2647950" y="2371725"/>
            <a:ext cx="220663" cy="254000"/>
          </a:xfrm>
          <a:custGeom>
            <a:avLst/>
            <a:gdLst>
              <a:gd name="T0" fmla="*/ 27 w 112"/>
              <a:gd name="T1" fmla="*/ 92 h 128"/>
              <a:gd name="T2" fmla="*/ 27 w 112"/>
              <a:gd name="T3" fmla="*/ 98 h 128"/>
              <a:gd name="T4" fmla="*/ 87 w 112"/>
              <a:gd name="T5" fmla="*/ 95 h 128"/>
              <a:gd name="T6" fmla="*/ 24 w 112"/>
              <a:gd name="T7" fmla="*/ 53 h 128"/>
              <a:gd name="T8" fmla="*/ 27 w 112"/>
              <a:gd name="T9" fmla="*/ 56 h 128"/>
              <a:gd name="T10" fmla="*/ 87 w 112"/>
              <a:gd name="T11" fmla="*/ 53 h 128"/>
              <a:gd name="T12" fmla="*/ 27 w 112"/>
              <a:gd name="T13" fmla="*/ 50 h 128"/>
              <a:gd name="T14" fmla="*/ 110 w 112"/>
              <a:gd name="T15" fmla="*/ 37 h 128"/>
              <a:gd name="T16" fmla="*/ 75 w 112"/>
              <a:gd name="T17" fmla="*/ 1 h 128"/>
              <a:gd name="T18" fmla="*/ 13 w 112"/>
              <a:gd name="T19" fmla="*/ 0 h 128"/>
              <a:gd name="T20" fmla="*/ 0 w 112"/>
              <a:gd name="T21" fmla="*/ 13 h 128"/>
              <a:gd name="T22" fmla="*/ 3 w 112"/>
              <a:gd name="T23" fmla="*/ 124 h 128"/>
              <a:gd name="T24" fmla="*/ 13 w 112"/>
              <a:gd name="T25" fmla="*/ 128 h 128"/>
              <a:gd name="T26" fmla="*/ 108 w 112"/>
              <a:gd name="T27" fmla="*/ 124 h 128"/>
              <a:gd name="T28" fmla="*/ 112 w 112"/>
              <a:gd name="T29" fmla="*/ 115 h 128"/>
              <a:gd name="T30" fmla="*/ 110 w 112"/>
              <a:gd name="T31" fmla="*/ 37 h 128"/>
              <a:gd name="T32" fmla="*/ 74 w 112"/>
              <a:gd name="T33" fmla="*/ 15 h 128"/>
              <a:gd name="T34" fmla="*/ 79 w 112"/>
              <a:gd name="T35" fmla="*/ 37 h 128"/>
              <a:gd name="T36" fmla="*/ 76 w 112"/>
              <a:gd name="T37" fmla="*/ 36 h 128"/>
              <a:gd name="T38" fmla="*/ 74 w 112"/>
              <a:gd name="T39" fmla="*/ 15 h 128"/>
              <a:gd name="T40" fmla="*/ 102 w 112"/>
              <a:gd name="T41" fmla="*/ 115 h 128"/>
              <a:gd name="T42" fmla="*/ 101 w 112"/>
              <a:gd name="T43" fmla="*/ 117 h 128"/>
              <a:gd name="T44" fmla="*/ 13 w 112"/>
              <a:gd name="T45" fmla="*/ 118 h 128"/>
              <a:gd name="T46" fmla="*/ 9 w 112"/>
              <a:gd name="T47" fmla="*/ 115 h 128"/>
              <a:gd name="T48" fmla="*/ 10 w 112"/>
              <a:gd name="T49" fmla="*/ 11 h 128"/>
              <a:gd name="T50" fmla="*/ 68 w 112"/>
              <a:gd name="T51" fmla="*/ 10 h 128"/>
              <a:gd name="T52" fmla="*/ 71 w 112"/>
              <a:gd name="T53" fmla="*/ 40 h 128"/>
              <a:gd name="T54" fmla="*/ 79 w 112"/>
              <a:gd name="T55" fmla="*/ 43 h 128"/>
              <a:gd name="T56" fmla="*/ 102 w 112"/>
              <a:gd name="T57" fmla="*/ 115 h 128"/>
              <a:gd name="T58" fmla="*/ 84 w 112"/>
              <a:gd name="T59" fmla="*/ 71 h 128"/>
              <a:gd name="T60" fmla="*/ 24 w 112"/>
              <a:gd name="T61" fmla="*/ 74 h 128"/>
              <a:gd name="T62" fmla="*/ 84 w 112"/>
              <a:gd name="T63" fmla="*/ 77 h 128"/>
              <a:gd name="T64" fmla="*/ 84 w 112"/>
              <a:gd name="T65" fmla="*/ 71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2" h="128">
                <a:moveTo>
                  <a:pt x="84" y="92"/>
                </a:moveTo>
                <a:cubicBezTo>
                  <a:pt x="27" y="92"/>
                  <a:pt x="27" y="92"/>
                  <a:pt x="27" y="92"/>
                </a:cubicBezTo>
                <a:cubicBezTo>
                  <a:pt x="25" y="92"/>
                  <a:pt x="24" y="93"/>
                  <a:pt x="24" y="95"/>
                </a:cubicBezTo>
                <a:cubicBezTo>
                  <a:pt x="24" y="96"/>
                  <a:pt x="25" y="98"/>
                  <a:pt x="27" y="98"/>
                </a:cubicBezTo>
                <a:cubicBezTo>
                  <a:pt x="84" y="98"/>
                  <a:pt x="84" y="98"/>
                  <a:pt x="84" y="98"/>
                </a:cubicBezTo>
                <a:cubicBezTo>
                  <a:pt x="86" y="98"/>
                  <a:pt x="87" y="96"/>
                  <a:pt x="87" y="95"/>
                </a:cubicBezTo>
                <a:cubicBezTo>
                  <a:pt x="87" y="93"/>
                  <a:pt x="86" y="92"/>
                  <a:pt x="84" y="92"/>
                </a:cubicBezTo>
                <a:close/>
                <a:moveTo>
                  <a:pt x="24" y="53"/>
                </a:moveTo>
                <a:cubicBezTo>
                  <a:pt x="24" y="53"/>
                  <a:pt x="24" y="53"/>
                  <a:pt x="24" y="53"/>
                </a:cubicBezTo>
                <a:cubicBezTo>
                  <a:pt x="24" y="55"/>
                  <a:pt x="25" y="56"/>
                  <a:pt x="27" y="56"/>
                </a:cubicBezTo>
                <a:cubicBezTo>
                  <a:pt x="84" y="56"/>
                  <a:pt x="84" y="56"/>
                  <a:pt x="84" y="56"/>
                </a:cubicBezTo>
                <a:cubicBezTo>
                  <a:pt x="86" y="56"/>
                  <a:pt x="87" y="55"/>
                  <a:pt x="87" y="53"/>
                </a:cubicBezTo>
                <a:cubicBezTo>
                  <a:pt x="87" y="52"/>
                  <a:pt x="86" y="50"/>
                  <a:pt x="84" y="50"/>
                </a:cubicBezTo>
                <a:cubicBezTo>
                  <a:pt x="27" y="50"/>
                  <a:pt x="27" y="50"/>
                  <a:pt x="27" y="50"/>
                </a:cubicBezTo>
                <a:cubicBezTo>
                  <a:pt x="25" y="50"/>
                  <a:pt x="24" y="52"/>
                  <a:pt x="24" y="53"/>
                </a:cubicBezTo>
                <a:close/>
                <a:moveTo>
                  <a:pt x="110" y="37"/>
                </a:moveTo>
                <a:cubicBezTo>
                  <a:pt x="110" y="37"/>
                  <a:pt x="110" y="37"/>
                  <a:pt x="110" y="37"/>
                </a:cubicBezTo>
                <a:cubicBezTo>
                  <a:pt x="75" y="1"/>
                  <a:pt x="75" y="1"/>
                  <a:pt x="75" y="1"/>
                </a:cubicBezTo>
                <a:cubicBezTo>
                  <a:pt x="74" y="0"/>
                  <a:pt x="73" y="0"/>
                  <a:pt x="71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9" y="0"/>
                  <a:pt x="6" y="1"/>
                  <a:pt x="3" y="4"/>
                </a:cubicBezTo>
                <a:cubicBezTo>
                  <a:pt x="1" y="6"/>
                  <a:pt x="0" y="9"/>
                  <a:pt x="0" y="13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118"/>
                  <a:pt x="1" y="122"/>
                  <a:pt x="3" y="124"/>
                </a:cubicBezTo>
                <a:cubicBezTo>
                  <a:pt x="4" y="124"/>
                  <a:pt x="4" y="124"/>
                  <a:pt x="4" y="124"/>
                </a:cubicBezTo>
                <a:cubicBezTo>
                  <a:pt x="6" y="126"/>
                  <a:pt x="9" y="128"/>
                  <a:pt x="13" y="128"/>
                </a:cubicBezTo>
                <a:cubicBezTo>
                  <a:pt x="99" y="128"/>
                  <a:pt x="99" y="128"/>
                  <a:pt x="99" y="128"/>
                </a:cubicBezTo>
                <a:cubicBezTo>
                  <a:pt x="102" y="128"/>
                  <a:pt x="105" y="126"/>
                  <a:pt x="108" y="124"/>
                </a:cubicBezTo>
                <a:cubicBezTo>
                  <a:pt x="108" y="124"/>
                  <a:pt x="108" y="124"/>
                  <a:pt x="108" y="124"/>
                </a:cubicBezTo>
                <a:cubicBezTo>
                  <a:pt x="110" y="122"/>
                  <a:pt x="112" y="118"/>
                  <a:pt x="112" y="115"/>
                </a:cubicBezTo>
                <a:cubicBezTo>
                  <a:pt x="112" y="40"/>
                  <a:pt x="112" y="40"/>
                  <a:pt x="112" y="40"/>
                </a:cubicBezTo>
                <a:cubicBezTo>
                  <a:pt x="112" y="39"/>
                  <a:pt x="111" y="38"/>
                  <a:pt x="110" y="37"/>
                </a:cubicBezTo>
                <a:close/>
                <a:moveTo>
                  <a:pt x="74" y="15"/>
                </a:moveTo>
                <a:cubicBezTo>
                  <a:pt x="74" y="15"/>
                  <a:pt x="74" y="15"/>
                  <a:pt x="74" y="15"/>
                </a:cubicBezTo>
                <a:cubicBezTo>
                  <a:pt x="97" y="37"/>
                  <a:pt x="97" y="37"/>
                  <a:pt x="97" y="37"/>
                </a:cubicBezTo>
                <a:cubicBezTo>
                  <a:pt x="79" y="37"/>
                  <a:pt x="79" y="37"/>
                  <a:pt x="79" y="37"/>
                </a:cubicBezTo>
                <a:cubicBezTo>
                  <a:pt x="78" y="37"/>
                  <a:pt x="77" y="37"/>
                  <a:pt x="76" y="36"/>
                </a:cubicBezTo>
                <a:cubicBezTo>
                  <a:pt x="76" y="36"/>
                  <a:pt x="76" y="36"/>
                  <a:pt x="76" y="36"/>
                </a:cubicBezTo>
                <a:cubicBezTo>
                  <a:pt x="75" y="35"/>
                  <a:pt x="74" y="33"/>
                  <a:pt x="74" y="32"/>
                </a:cubicBezTo>
                <a:cubicBezTo>
                  <a:pt x="74" y="15"/>
                  <a:pt x="74" y="15"/>
                  <a:pt x="74" y="15"/>
                </a:cubicBezTo>
                <a:close/>
                <a:moveTo>
                  <a:pt x="102" y="115"/>
                </a:moveTo>
                <a:cubicBezTo>
                  <a:pt x="102" y="115"/>
                  <a:pt x="102" y="115"/>
                  <a:pt x="102" y="115"/>
                </a:cubicBezTo>
                <a:cubicBezTo>
                  <a:pt x="102" y="116"/>
                  <a:pt x="101" y="116"/>
                  <a:pt x="101" y="117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100" y="118"/>
                  <a:pt x="99" y="118"/>
                  <a:pt x="99" y="118"/>
                </a:cubicBezTo>
                <a:cubicBezTo>
                  <a:pt x="13" y="118"/>
                  <a:pt x="13" y="118"/>
                  <a:pt x="13" y="118"/>
                </a:cubicBezTo>
                <a:cubicBezTo>
                  <a:pt x="12" y="118"/>
                  <a:pt x="11" y="118"/>
                  <a:pt x="10" y="117"/>
                </a:cubicBezTo>
                <a:cubicBezTo>
                  <a:pt x="10" y="116"/>
                  <a:pt x="9" y="116"/>
                  <a:pt x="9" y="115"/>
                </a:cubicBezTo>
                <a:cubicBezTo>
                  <a:pt x="9" y="13"/>
                  <a:pt x="9" y="13"/>
                  <a:pt x="9" y="13"/>
                </a:cubicBezTo>
                <a:cubicBezTo>
                  <a:pt x="9" y="12"/>
                  <a:pt x="10" y="11"/>
                  <a:pt x="10" y="11"/>
                </a:cubicBezTo>
                <a:cubicBezTo>
                  <a:pt x="11" y="10"/>
                  <a:pt x="12" y="10"/>
                  <a:pt x="13" y="10"/>
                </a:cubicBezTo>
                <a:cubicBezTo>
                  <a:pt x="68" y="10"/>
                  <a:pt x="68" y="10"/>
                  <a:pt x="68" y="10"/>
                </a:cubicBezTo>
                <a:cubicBezTo>
                  <a:pt x="68" y="32"/>
                  <a:pt x="68" y="32"/>
                  <a:pt x="68" y="32"/>
                </a:cubicBezTo>
                <a:cubicBezTo>
                  <a:pt x="68" y="35"/>
                  <a:pt x="69" y="38"/>
                  <a:pt x="71" y="40"/>
                </a:cubicBezTo>
                <a:cubicBezTo>
                  <a:pt x="72" y="40"/>
                  <a:pt x="72" y="40"/>
                  <a:pt x="72" y="40"/>
                </a:cubicBezTo>
                <a:cubicBezTo>
                  <a:pt x="73" y="42"/>
                  <a:pt x="76" y="43"/>
                  <a:pt x="79" y="43"/>
                </a:cubicBezTo>
                <a:cubicBezTo>
                  <a:pt x="102" y="43"/>
                  <a:pt x="102" y="43"/>
                  <a:pt x="102" y="43"/>
                </a:cubicBezTo>
                <a:cubicBezTo>
                  <a:pt x="102" y="115"/>
                  <a:pt x="102" y="115"/>
                  <a:pt x="102" y="115"/>
                </a:cubicBezTo>
                <a:close/>
                <a:moveTo>
                  <a:pt x="84" y="71"/>
                </a:moveTo>
                <a:cubicBezTo>
                  <a:pt x="84" y="71"/>
                  <a:pt x="84" y="71"/>
                  <a:pt x="84" y="71"/>
                </a:cubicBezTo>
                <a:cubicBezTo>
                  <a:pt x="27" y="71"/>
                  <a:pt x="27" y="71"/>
                  <a:pt x="27" y="71"/>
                </a:cubicBezTo>
                <a:cubicBezTo>
                  <a:pt x="25" y="71"/>
                  <a:pt x="24" y="72"/>
                  <a:pt x="24" y="74"/>
                </a:cubicBezTo>
                <a:cubicBezTo>
                  <a:pt x="24" y="76"/>
                  <a:pt x="25" y="77"/>
                  <a:pt x="27" y="77"/>
                </a:cubicBezTo>
                <a:cubicBezTo>
                  <a:pt x="84" y="77"/>
                  <a:pt x="84" y="77"/>
                  <a:pt x="84" y="77"/>
                </a:cubicBezTo>
                <a:cubicBezTo>
                  <a:pt x="86" y="77"/>
                  <a:pt x="87" y="76"/>
                  <a:pt x="87" y="74"/>
                </a:cubicBezTo>
                <a:cubicBezTo>
                  <a:pt x="87" y="72"/>
                  <a:pt x="86" y="71"/>
                  <a:pt x="84" y="7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902" name="Freeform 38"/>
          <p:cNvSpPr>
            <a:spLocks noEditPoints="1"/>
          </p:cNvSpPr>
          <p:nvPr/>
        </p:nvSpPr>
        <p:spPr bwMode="auto">
          <a:xfrm>
            <a:off x="2654300" y="3197225"/>
            <a:ext cx="207963" cy="247650"/>
          </a:xfrm>
          <a:custGeom>
            <a:avLst/>
            <a:gdLst>
              <a:gd name="T0" fmla="*/ 93 w 105"/>
              <a:gd name="T1" fmla="*/ 2 h 125"/>
              <a:gd name="T2" fmla="*/ 90 w 105"/>
              <a:gd name="T3" fmla="*/ 9 h 125"/>
              <a:gd name="T4" fmla="*/ 105 w 105"/>
              <a:gd name="T5" fmla="*/ 47 h 125"/>
              <a:gd name="T6" fmla="*/ 88 w 105"/>
              <a:gd name="T7" fmla="*/ 89 h 125"/>
              <a:gd name="T8" fmla="*/ 69 w 105"/>
              <a:gd name="T9" fmla="*/ 101 h 125"/>
              <a:gd name="T10" fmla="*/ 52 w 105"/>
              <a:gd name="T11" fmla="*/ 105 h 125"/>
              <a:gd name="T12" fmla="*/ 52 w 105"/>
              <a:gd name="T13" fmla="*/ 115 h 125"/>
              <a:gd name="T14" fmla="*/ 76 w 105"/>
              <a:gd name="T15" fmla="*/ 120 h 125"/>
              <a:gd name="T16" fmla="*/ 47 w 105"/>
              <a:gd name="T17" fmla="*/ 125 h 125"/>
              <a:gd name="T18" fmla="*/ 47 w 105"/>
              <a:gd name="T19" fmla="*/ 125 h 125"/>
              <a:gd name="T20" fmla="*/ 19 w 105"/>
              <a:gd name="T21" fmla="*/ 120 h 125"/>
              <a:gd name="T22" fmla="*/ 42 w 105"/>
              <a:gd name="T23" fmla="*/ 115 h 125"/>
              <a:gd name="T24" fmla="*/ 42 w 105"/>
              <a:gd name="T25" fmla="*/ 105 h 125"/>
              <a:gd name="T26" fmla="*/ 8 w 105"/>
              <a:gd name="T27" fmla="*/ 91 h 125"/>
              <a:gd name="T28" fmla="*/ 1 w 105"/>
              <a:gd name="T29" fmla="*/ 94 h 125"/>
              <a:gd name="T30" fmla="*/ 12 w 105"/>
              <a:gd name="T31" fmla="*/ 79 h 125"/>
              <a:gd name="T32" fmla="*/ 14 w 105"/>
              <a:gd name="T33" fmla="*/ 14 h 125"/>
              <a:gd name="T34" fmla="*/ 78 w 105"/>
              <a:gd name="T35" fmla="*/ 12 h 125"/>
              <a:gd name="T36" fmla="*/ 84 w 105"/>
              <a:gd name="T37" fmla="*/ 7 h 125"/>
              <a:gd name="T38" fmla="*/ 84 w 105"/>
              <a:gd name="T39" fmla="*/ 7 h 125"/>
              <a:gd name="T40" fmla="*/ 86 w 105"/>
              <a:gd name="T41" fmla="*/ 13 h 125"/>
              <a:gd name="T42" fmla="*/ 82 w 105"/>
              <a:gd name="T43" fmla="*/ 16 h 125"/>
              <a:gd name="T44" fmla="*/ 80 w 105"/>
              <a:gd name="T45" fmla="*/ 81 h 125"/>
              <a:gd name="T46" fmla="*/ 47 w 105"/>
              <a:gd name="T47" fmla="*/ 95 h 125"/>
              <a:gd name="T48" fmla="*/ 13 w 105"/>
              <a:gd name="T49" fmla="*/ 86 h 125"/>
              <a:gd name="T50" fmla="*/ 47 w 105"/>
              <a:gd name="T51" fmla="*/ 100 h 125"/>
              <a:gd name="T52" fmla="*/ 67 w 105"/>
              <a:gd name="T53" fmla="*/ 96 h 125"/>
              <a:gd name="T54" fmla="*/ 84 w 105"/>
              <a:gd name="T55" fmla="*/ 84 h 125"/>
              <a:gd name="T56" fmla="*/ 95 w 105"/>
              <a:gd name="T57" fmla="*/ 67 h 125"/>
              <a:gd name="T58" fmla="*/ 95 w 105"/>
              <a:gd name="T59" fmla="*/ 28 h 125"/>
              <a:gd name="T60" fmla="*/ 74 w 105"/>
              <a:gd name="T61" fmla="*/ 21 h 125"/>
              <a:gd name="T62" fmla="*/ 47 w 105"/>
              <a:gd name="T63" fmla="*/ 10 h 125"/>
              <a:gd name="T64" fmla="*/ 10 w 105"/>
              <a:gd name="T65" fmla="*/ 47 h 125"/>
              <a:gd name="T66" fmla="*/ 47 w 105"/>
              <a:gd name="T67" fmla="*/ 85 h 125"/>
              <a:gd name="T68" fmla="*/ 74 w 105"/>
              <a:gd name="T69" fmla="*/ 74 h 125"/>
              <a:gd name="T70" fmla="*/ 74 w 105"/>
              <a:gd name="T71" fmla="*/ 21 h 125"/>
              <a:gd name="T72" fmla="*/ 80 w 105"/>
              <a:gd name="T73" fmla="*/ 81 h 125"/>
              <a:gd name="T74" fmla="*/ 74 w 105"/>
              <a:gd name="T75" fmla="*/ 81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5" h="125">
                <a:moveTo>
                  <a:pt x="89" y="2"/>
                </a:moveTo>
                <a:cubicBezTo>
                  <a:pt x="90" y="0"/>
                  <a:pt x="92" y="0"/>
                  <a:pt x="93" y="2"/>
                </a:cubicBezTo>
                <a:cubicBezTo>
                  <a:pt x="94" y="3"/>
                  <a:pt x="94" y="5"/>
                  <a:pt x="93" y="6"/>
                </a:cubicBezTo>
                <a:cubicBezTo>
                  <a:pt x="90" y="9"/>
                  <a:pt x="90" y="9"/>
                  <a:pt x="90" y="9"/>
                </a:cubicBezTo>
                <a:cubicBezTo>
                  <a:pt x="95" y="14"/>
                  <a:pt x="98" y="19"/>
                  <a:pt x="101" y="25"/>
                </a:cubicBezTo>
                <a:cubicBezTo>
                  <a:pt x="104" y="32"/>
                  <a:pt x="105" y="40"/>
                  <a:pt x="105" y="47"/>
                </a:cubicBezTo>
                <a:cubicBezTo>
                  <a:pt x="105" y="55"/>
                  <a:pt x="104" y="63"/>
                  <a:pt x="101" y="70"/>
                </a:cubicBezTo>
                <a:cubicBezTo>
                  <a:pt x="98" y="77"/>
                  <a:pt x="94" y="83"/>
                  <a:pt x="88" y="89"/>
                </a:cubicBezTo>
                <a:cubicBezTo>
                  <a:pt x="88" y="89"/>
                  <a:pt x="88" y="89"/>
                  <a:pt x="88" y="89"/>
                </a:cubicBezTo>
                <a:cubicBezTo>
                  <a:pt x="83" y="94"/>
                  <a:pt x="76" y="98"/>
                  <a:pt x="69" y="101"/>
                </a:cubicBezTo>
                <a:cubicBezTo>
                  <a:pt x="69" y="101"/>
                  <a:pt x="69" y="101"/>
                  <a:pt x="69" y="101"/>
                </a:cubicBezTo>
                <a:cubicBezTo>
                  <a:pt x="64" y="103"/>
                  <a:pt x="58" y="105"/>
                  <a:pt x="52" y="105"/>
                </a:cubicBezTo>
                <a:cubicBezTo>
                  <a:pt x="52" y="106"/>
                  <a:pt x="52" y="106"/>
                  <a:pt x="52" y="106"/>
                </a:cubicBezTo>
                <a:cubicBezTo>
                  <a:pt x="52" y="115"/>
                  <a:pt x="52" y="115"/>
                  <a:pt x="52" y="115"/>
                </a:cubicBezTo>
                <a:cubicBezTo>
                  <a:pt x="71" y="115"/>
                  <a:pt x="71" y="115"/>
                  <a:pt x="71" y="115"/>
                </a:cubicBezTo>
                <a:cubicBezTo>
                  <a:pt x="74" y="115"/>
                  <a:pt x="76" y="117"/>
                  <a:pt x="76" y="120"/>
                </a:cubicBezTo>
                <a:cubicBezTo>
                  <a:pt x="76" y="123"/>
                  <a:pt x="74" y="125"/>
                  <a:pt x="71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47" y="125"/>
                  <a:pt x="47" y="125"/>
                  <a:pt x="47" y="125"/>
                </a:cubicBezTo>
                <a:cubicBezTo>
                  <a:pt x="23" y="125"/>
                  <a:pt x="23" y="125"/>
                  <a:pt x="23" y="125"/>
                </a:cubicBezTo>
                <a:cubicBezTo>
                  <a:pt x="21" y="125"/>
                  <a:pt x="19" y="123"/>
                  <a:pt x="19" y="120"/>
                </a:cubicBezTo>
                <a:cubicBezTo>
                  <a:pt x="19" y="117"/>
                  <a:pt x="21" y="115"/>
                  <a:pt x="23" y="115"/>
                </a:cubicBezTo>
                <a:cubicBezTo>
                  <a:pt x="42" y="115"/>
                  <a:pt x="42" y="115"/>
                  <a:pt x="42" y="115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42" y="106"/>
                  <a:pt x="42" y="106"/>
                  <a:pt x="42" y="105"/>
                </a:cubicBezTo>
                <a:cubicBezTo>
                  <a:pt x="36" y="105"/>
                  <a:pt x="30" y="103"/>
                  <a:pt x="25" y="101"/>
                </a:cubicBezTo>
                <a:cubicBezTo>
                  <a:pt x="19" y="99"/>
                  <a:pt x="13" y="95"/>
                  <a:pt x="8" y="91"/>
                </a:cubicBezTo>
                <a:cubicBezTo>
                  <a:pt x="5" y="94"/>
                  <a:pt x="5" y="94"/>
                  <a:pt x="5" y="94"/>
                </a:cubicBezTo>
                <a:cubicBezTo>
                  <a:pt x="4" y="95"/>
                  <a:pt x="2" y="95"/>
                  <a:pt x="1" y="94"/>
                </a:cubicBezTo>
                <a:cubicBezTo>
                  <a:pt x="0" y="92"/>
                  <a:pt x="0" y="91"/>
                  <a:pt x="1" y="89"/>
                </a:cubicBezTo>
                <a:cubicBezTo>
                  <a:pt x="12" y="79"/>
                  <a:pt x="12" y="79"/>
                  <a:pt x="12" y="79"/>
                </a:cubicBezTo>
                <a:cubicBezTo>
                  <a:pt x="5" y="70"/>
                  <a:pt x="0" y="60"/>
                  <a:pt x="0" y="47"/>
                </a:cubicBezTo>
                <a:cubicBezTo>
                  <a:pt x="0" y="35"/>
                  <a:pt x="5" y="23"/>
                  <a:pt x="14" y="14"/>
                </a:cubicBezTo>
                <a:cubicBezTo>
                  <a:pt x="23" y="6"/>
                  <a:pt x="34" y="0"/>
                  <a:pt x="47" y="0"/>
                </a:cubicBezTo>
                <a:cubicBezTo>
                  <a:pt x="59" y="0"/>
                  <a:pt x="70" y="5"/>
                  <a:pt x="78" y="12"/>
                </a:cubicBezTo>
                <a:cubicBezTo>
                  <a:pt x="84" y="7"/>
                  <a:pt x="84" y="7"/>
                  <a:pt x="84" y="7"/>
                </a:cubicBezTo>
                <a:cubicBezTo>
                  <a:pt x="84" y="7"/>
                  <a:pt x="84" y="7"/>
                  <a:pt x="84" y="7"/>
                </a:cubicBezTo>
                <a:cubicBezTo>
                  <a:pt x="84" y="7"/>
                  <a:pt x="84" y="7"/>
                  <a:pt x="84" y="7"/>
                </a:cubicBezTo>
                <a:cubicBezTo>
                  <a:pt x="84" y="7"/>
                  <a:pt x="84" y="7"/>
                  <a:pt x="84" y="7"/>
                </a:cubicBezTo>
                <a:cubicBezTo>
                  <a:pt x="89" y="2"/>
                  <a:pt x="89" y="2"/>
                  <a:pt x="89" y="2"/>
                </a:cubicBezTo>
                <a:close/>
                <a:moveTo>
                  <a:pt x="86" y="13"/>
                </a:moveTo>
                <a:cubicBezTo>
                  <a:pt x="86" y="13"/>
                  <a:pt x="86" y="13"/>
                  <a:pt x="86" y="13"/>
                </a:cubicBezTo>
                <a:cubicBezTo>
                  <a:pt x="82" y="16"/>
                  <a:pt x="82" y="16"/>
                  <a:pt x="82" y="16"/>
                </a:cubicBezTo>
                <a:cubicBezTo>
                  <a:pt x="90" y="25"/>
                  <a:pt x="94" y="36"/>
                  <a:pt x="94" y="47"/>
                </a:cubicBezTo>
                <a:cubicBezTo>
                  <a:pt x="94" y="61"/>
                  <a:pt x="89" y="72"/>
                  <a:pt x="80" y="81"/>
                </a:cubicBezTo>
                <a:cubicBezTo>
                  <a:pt x="80" y="81"/>
                  <a:pt x="80" y="81"/>
                  <a:pt x="80" y="81"/>
                </a:cubicBezTo>
                <a:cubicBezTo>
                  <a:pt x="72" y="89"/>
                  <a:pt x="60" y="95"/>
                  <a:pt x="47" y="95"/>
                </a:cubicBezTo>
                <a:cubicBezTo>
                  <a:pt x="35" y="95"/>
                  <a:pt x="24" y="90"/>
                  <a:pt x="16" y="83"/>
                </a:cubicBezTo>
                <a:cubicBezTo>
                  <a:pt x="13" y="86"/>
                  <a:pt x="13" y="86"/>
                  <a:pt x="13" y="86"/>
                </a:cubicBezTo>
                <a:cubicBezTo>
                  <a:pt x="17" y="90"/>
                  <a:pt x="22" y="93"/>
                  <a:pt x="27" y="96"/>
                </a:cubicBezTo>
                <a:cubicBezTo>
                  <a:pt x="33" y="98"/>
                  <a:pt x="40" y="100"/>
                  <a:pt x="47" y="100"/>
                </a:cubicBezTo>
                <a:cubicBezTo>
                  <a:pt x="54" y="100"/>
                  <a:pt x="61" y="98"/>
                  <a:pt x="67" y="96"/>
                </a:cubicBezTo>
                <a:cubicBezTo>
                  <a:pt x="67" y="96"/>
                  <a:pt x="67" y="96"/>
                  <a:pt x="67" y="96"/>
                </a:cubicBezTo>
                <a:cubicBezTo>
                  <a:pt x="73" y="93"/>
                  <a:pt x="79" y="89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4" y="84"/>
                  <a:pt x="84" y="84"/>
                  <a:pt x="84" y="84"/>
                </a:cubicBezTo>
                <a:cubicBezTo>
                  <a:pt x="89" y="80"/>
                  <a:pt x="93" y="74"/>
                  <a:pt x="95" y="67"/>
                </a:cubicBezTo>
                <a:cubicBezTo>
                  <a:pt x="98" y="61"/>
                  <a:pt x="99" y="55"/>
                  <a:pt x="99" y="47"/>
                </a:cubicBezTo>
                <a:cubicBezTo>
                  <a:pt x="99" y="40"/>
                  <a:pt x="98" y="34"/>
                  <a:pt x="95" y="28"/>
                </a:cubicBezTo>
                <a:cubicBezTo>
                  <a:pt x="93" y="22"/>
                  <a:pt x="90" y="17"/>
                  <a:pt x="86" y="13"/>
                </a:cubicBezTo>
                <a:close/>
                <a:moveTo>
                  <a:pt x="74" y="21"/>
                </a:moveTo>
                <a:cubicBezTo>
                  <a:pt x="74" y="21"/>
                  <a:pt x="74" y="21"/>
                  <a:pt x="74" y="21"/>
                </a:cubicBezTo>
                <a:cubicBezTo>
                  <a:pt x="67" y="15"/>
                  <a:pt x="58" y="10"/>
                  <a:pt x="47" y="10"/>
                </a:cubicBezTo>
                <a:cubicBezTo>
                  <a:pt x="37" y="10"/>
                  <a:pt x="28" y="15"/>
                  <a:pt x="21" y="21"/>
                </a:cubicBezTo>
                <a:cubicBezTo>
                  <a:pt x="14" y="28"/>
                  <a:pt x="10" y="37"/>
                  <a:pt x="10" y="47"/>
                </a:cubicBezTo>
                <a:cubicBezTo>
                  <a:pt x="10" y="58"/>
                  <a:pt x="14" y="67"/>
                  <a:pt x="21" y="74"/>
                </a:cubicBezTo>
                <a:cubicBezTo>
                  <a:pt x="28" y="81"/>
                  <a:pt x="37" y="85"/>
                  <a:pt x="47" y="85"/>
                </a:cubicBezTo>
                <a:cubicBezTo>
                  <a:pt x="57" y="85"/>
                  <a:pt x="67" y="81"/>
                  <a:pt x="73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80" y="67"/>
                  <a:pt x="84" y="58"/>
                  <a:pt x="84" y="47"/>
                </a:cubicBezTo>
                <a:cubicBezTo>
                  <a:pt x="84" y="37"/>
                  <a:pt x="80" y="28"/>
                  <a:pt x="74" y="21"/>
                </a:cubicBezTo>
                <a:cubicBezTo>
                  <a:pt x="74" y="21"/>
                  <a:pt x="74" y="21"/>
                  <a:pt x="74" y="21"/>
                </a:cubicBezTo>
                <a:close/>
                <a:moveTo>
                  <a:pt x="80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78" y="83"/>
                  <a:pt x="75" y="83"/>
                  <a:pt x="74" y="81"/>
                </a:cubicBezTo>
                <a:cubicBezTo>
                  <a:pt x="80" y="81"/>
                  <a:pt x="80" y="81"/>
                  <a:pt x="80" y="8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endParaRPr lang="zh-CN" alt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6903" name="Group 39"/>
          <p:cNvGrpSpPr/>
          <p:nvPr/>
        </p:nvGrpSpPr>
        <p:grpSpPr bwMode="auto">
          <a:xfrm>
            <a:off x="3238500" y="2787650"/>
            <a:ext cx="2667000" cy="1797050"/>
            <a:chOff x="0" y="0"/>
            <a:chExt cx="2724" cy="1835"/>
          </a:xfrm>
        </p:grpSpPr>
        <p:sp>
          <p:nvSpPr>
            <p:cNvPr id="36904" name="Oval 40"/>
            <p:cNvSpPr>
              <a:spLocks noChangeArrowheads="1"/>
            </p:cNvSpPr>
            <p:nvPr/>
          </p:nvSpPr>
          <p:spPr bwMode="auto">
            <a:xfrm flipV="1">
              <a:off x="0" y="1755"/>
              <a:ext cx="2724" cy="80"/>
            </a:xfrm>
            <a:prstGeom prst="ellipse">
              <a:avLst/>
            </a:prstGeom>
            <a:gradFill rotWithShape="1">
              <a:gsLst>
                <a:gs pos="0">
                  <a:schemeClr val="tx1">
                    <a:alpha val="20000"/>
                  </a:schemeClr>
                </a:gs>
                <a:gs pos="100000">
                  <a:schemeClr val="tx1">
                    <a:gamma/>
                    <a:shade val="46275"/>
                    <a:invGamma/>
                    <a:alpha val="0"/>
                  </a:schemeClr>
                </a:gs>
              </a:gsLst>
              <a:path path="shape">
                <a:fillToRect l="50000" t="50000" r="50000" b="50000"/>
              </a:path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grpSp>
          <p:nvGrpSpPr>
            <p:cNvPr id="36905" name="Group 41"/>
            <p:cNvGrpSpPr/>
            <p:nvPr/>
          </p:nvGrpSpPr>
          <p:grpSpPr bwMode="auto">
            <a:xfrm>
              <a:off x="240" y="0"/>
              <a:ext cx="2246" cy="1810"/>
              <a:chOff x="0" y="0"/>
              <a:chExt cx="2556" cy="1958"/>
            </a:xfrm>
          </p:grpSpPr>
          <p:pic>
            <p:nvPicPr>
              <p:cNvPr id="36906" name="Picture 42" descr="apple icons"/>
              <p:cNvPicPr>
                <a:picLocks noChangeAspect="1" noChangeArrowheads="1"/>
              </p:cNvPicPr>
              <p:nvPr/>
            </p:nvPicPr>
            <p:blipFill>
              <a:blip r:embed="rId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2556" cy="19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36907" name="Rectangle 43" descr="sy_77578179991"/>
              <p:cNvSpPr>
                <a:spLocks noChangeArrowheads="1"/>
              </p:cNvSpPr>
              <p:nvPr/>
            </p:nvSpPr>
            <p:spPr bwMode="auto">
              <a:xfrm>
                <a:off x="99" y="100"/>
                <a:ext cx="2358" cy="1336"/>
              </a:xfrm>
              <a:prstGeom prst="rect">
                <a:avLst/>
              </a:prstGeom>
              <a:blipFill dpi="0" rotWithShape="1">
                <a:blip r:embed="rId2"/>
                <a:srcRect/>
                <a:stretch>
                  <a:fillRect b="-35460"/>
                </a:stretch>
              </a:blip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r>
                  <a:rPr lang="zh-CN" altLang="zh-CN"/>
                  <a:t> </a:t>
                </a:r>
                <a:endParaRPr lang="zh-CN" altLang="zh-CN"/>
              </a:p>
            </p:txBody>
          </p:sp>
        </p:grpSp>
      </p:grpSp>
      <p:sp>
        <p:nvSpPr>
          <p:cNvPr id="36908" name="Rectangle 44"/>
          <p:cNvSpPr>
            <a:spLocks noChangeArrowheads="1"/>
          </p:cNvSpPr>
          <p:nvPr/>
        </p:nvSpPr>
        <p:spPr bwMode="auto">
          <a:xfrm>
            <a:off x="611188" y="1476375"/>
            <a:ext cx="1727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/>
            <a:r>
              <a:rPr lang="zh-CN" altLang="en-US" sz="1400" b="1" dirty="0">
                <a:solidFill>
                  <a:srgbClr val="98D2E3"/>
                </a:solidFill>
              </a:rPr>
              <a:t>刘俊傲</a:t>
            </a:r>
            <a:endParaRPr lang="zh-CN" altLang="en-US" sz="1400" b="1" dirty="0">
              <a:solidFill>
                <a:srgbClr val="98D2E3"/>
              </a:solidFill>
            </a:endParaRPr>
          </a:p>
          <a:p>
            <a:pPr algn="r"/>
            <a:r>
              <a:rPr 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后台框架搭建及后台开发</a:t>
            </a:r>
            <a:endParaRPr lang="zh-CN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909" name="Rectangle 45"/>
          <p:cNvSpPr>
            <a:spLocks noChangeArrowheads="1"/>
          </p:cNvSpPr>
          <p:nvPr/>
        </p:nvSpPr>
        <p:spPr bwMode="auto">
          <a:xfrm>
            <a:off x="611188" y="2300288"/>
            <a:ext cx="1727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/>
            <a:r>
              <a:rPr lang="zh-CN" altLang="en-US" sz="1400" b="1" dirty="0">
                <a:solidFill>
                  <a:srgbClr val="A9D25A"/>
                </a:solidFill>
              </a:rPr>
              <a:t>赵冠华</a:t>
            </a:r>
            <a:endParaRPr lang="zh-CN" altLang="en-US" sz="1400" b="1" dirty="0">
              <a:solidFill>
                <a:srgbClr val="A9D25A"/>
              </a:solidFill>
            </a:endParaRPr>
          </a:p>
          <a:p>
            <a:pPr algn="r"/>
            <a:r>
              <a:rPr 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文档编写及产品优化设计</a:t>
            </a:r>
            <a:endParaRPr lang="zh-CN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910" name="Rectangle 46"/>
          <p:cNvSpPr>
            <a:spLocks noChangeArrowheads="1"/>
          </p:cNvSpPr>
          <p:nvPr/>
        </p:nvSpPr>
        <p:spPr bwMode="auto">
          <a:xfrm>
            <a:off x="611188" y="3117850"/>
            <a:ext cx="1727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r"/>
            <a:r>
              <a:rPr lang="zh-CN" altLang="en-US" sz="1400" b="1" dirty="0">
                <a:solidFill>
                  <a:srgbClr val="FBE22D"/>
                </a:solidFill>
              </a:rPr>
              <a:t>黄昊尊</a:t>
            </a:r>
            <a:endParaRPr lang="zh-CN" altLang="en-US" sz="1400" b="1" dirty="0">
              <a:solidFill>
                <a:srgbClr val="FBE22D"/>
              </a:solidFill>
            </a:endParaRPr>
          </a:p>
          <a:p>
            <a:pPr algn="r"/>
            <a:r>
              <a:rPr 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后台开发</a:t>
            </a:r>
            <a:endParaRPr lang="zh-CN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911" name="Rectangle 47"/>
          <p:cNvSpPr>
            <a:spLocks noChangeArrowheads="1"/>
          </p:cNvSpPr>
          <p:nvPr/>
        </p:nvSpPr>
        <p:spPr bwMode="auto">
          <a:xfrm>
            <a:off x="6807200" y="1476375"/>
            <a:ext cx="1727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400" b="1" dirty="0">
                <a:solidFill>
                  <a:srgbClr val="98D2E3"/>
                </a:solidFill>
              </a:rPr>
              <a:t>蔡东鸿</a:t>
            </a:r>
            <a:endParaRPr lang="en-US" altLang="zh-CN" sz="14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产品设计及前端协助开发</a:t>
            </a:r>
            <a:endParaRPr lang="zh-CN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912" name="Rectangle 48"/>
          <p:cNvSpPr>
            <a:spLocks noChangeArrowheads="1"/>
          </p:cNvSpPr>
          <p:nvPr/>
        </p:nvSpPr>
        <p:spPr bwMode="auto">
          <a:xfrm>
            <a:off x="6807200" y="2300605"/>
            <a:ext cx="201231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r>
              <a:rPr lang="zh-CN" altLang="en-US" sz="1400" b="1" dirty="0">
                <a:solidFill>
                  <a:srgbClr val="A9D25A"/>
                </a:solidFill>
              </a:rPr>
              <a:t>章凤</a:t>
            </a:r>
            <a:endParaRPr lang="zh-CN" altLang="en-US" sz="1400" b="1" dirty="0">
              <a:solidFill>
                <a:srgbClr val="A9D25A"/>
              </a:solidFill>
            </a:endParaRPr>
          </a:p>
          <a:p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UI </a:t>
            </a:r>
            <a:r>
              <a:rPr 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设计及前端协助开发</a:t>
            </a:r>
            <a:endParaRPr lang="zh-CN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6913" name="Rectangle 49"/>
          <p:cNvSpPr>
            <a:spLocks noChangeArrowheads="1"/>
          </p:cNvSpPr>
          <p:nvPr/>
        </p:nvSpPr>
        <p:spPr bwMode="auto">
          <a:xfrm>
            <a:off x="6807200" y="3117850"/>
            <a:ext cx="17272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400" b="1" dirty="0">
                <a:solidFill>
                  <a:srgbClr val="FBE22D"/>
                </a:solidFill>
              </a:rPr>
              <a:t>何剑冲</a:t>
            </a:r>
            <a:endParaRPr lang="zh-CN" altLang="en-US" sz="1400" b="1" dirty="0">
              <a:solidFill>
                <a:srgbClr val="FBE22D"/>
              </a:solidFill>
            </a:endParaRPr>
          </a:p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前端架构及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主体开发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0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1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2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3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4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01</a:t>
            </a:r>
            <a:endParaRPr kumimoji="0" lang="zh-CN" altLang="zh-CN" sz="1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5" name="Rectangle 39"/>
          <p:cNvSpPr>
            <a:spLocks noChangeArrowheads="1"/>
          </p:cNvSpPr>
          <p:nvPr/>
        </p:nvSpPr>
        <p:spPr bwMode="auto">
          <a:xfrm>
            <a:off x="916305" y="338455"/>
            <a:ext cx="3474085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团队介绍</a:t>
            </a:r>
            <a:r>
              <a:rPr lang="en-US" altLang="zh-CN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——</a:t>
            </a:r>
            <a:r>
              <a:rPr lang="zh-CN" altLang="en-US" b="1" dirty="0" smtClean="0">
                <a:solidFill>
                  <a:srgbClr val="ED7641"/>
                </a:solidFill>
                <a:latin typeface="Impact" panose="020B0806030902050204" pitchFamily="34" charset="0"/>
              </a:rPr>
              <a:t>成员任务及工作量</a:t>
            </a:r>
            <a:endParaRPr lang="zh-CN" altLang="en-US" b="1" dirty="0" smtClean="0">
              <a:solidFill>
                <a:srgbClr val="ED7641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369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369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3" presetClass="entr" presetSubtype="1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51" dur="500"/>
                                            <p:tgtEl>
                                              <p:spTgt spid="368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54" dur="500"/>
                                            <p:tgtEl>
                                              <p:spTgt spid="368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57" dur="500"/>
                                            <p:tgtEl>
                                              <p:spTgt spid="368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60" dur="500"/>
                                            <p:tgtEl>
                                              <p:spTgt spid="368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63" dur="500"/>
                                            <p:tgtEl>
                                              <p:spTgt spid="368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66" dur="500"/>
                                            <p:tgtEl>
                                              <p:spTgt spid="368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69" dur="500"/>
                                            <p:tgtEl>
                                              <p:spTgt spid="368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72" dur="500"/>
                                            <p:tgtEl>
                                              <p:spTgt spid="368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75" dur="500"/>
                                            <p:tgtEl>
                                              <p:spTgt spid="368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78" dur="500"/>
                                            <p:tgtEl>
                                              <p:spTgt spid="368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81" dur="500"/>
                                            <p:tgtEl>
                                              <p:spTgt spid="368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84" dur="500"/>
                                            <p:tgtEl>
                                              <p:spTgt spid="368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87" dur="500"/>
                                            <p:tgtEl>
                                              <p:spTgt spid="368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90" dur="500"/>
                                            <p:tgtEl>
                                              <p:spTgt spid="368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93" dur="500"/>
                                            <p:tgtEl>
                                              <p:spTgt spid="368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96" dur="500"/>
                                            <p:tgtEl>
                                              <p:spTgt spid="369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99" dur="500"/>
                                            <p:tgtEl>
                                              <p:spTgt spid="369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02" dur="500"/>
                                            <p:tgtEl>
                                              <p:spTgt spid="369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05" dur="500"/>
                                            <p:tgtEl>
                                              <p:spTgt spid="369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08" dur="500"/>
                                            <p:tgtEl>
                                              <p:spTgt spid="369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11" dur="500"/>
                                            <p:tgtEl>
                                              <p:spTgt spid="369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14" dur="500"/>
                                            <p:tgtEl>
                                              <p:spTgt spid="369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17" dur="500"/>
                                            <p:tgtEl>
                                              <p:spTgt spid="369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20" dur="500"/>
                                            <p:tgtEl>
                                              <p:spTgt spid="369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animBg="1"/>
          <p:bldP spid="50" grpId="1" animBg="1"/>
          <p:bldP spid="51" grpId="0" animBg="1"/>
          <p:bldP spid="51" grpId="1" animBg="1"/>
          <p:bldP spid="52" grpId="0" animBg="1"/>
          <p:bldP spid="52" grpId="1" animBg="1"/>
          <p:bldP spid="53" grpId="0" animBg="1"/>
          <p:bldP spid="53" grpId="1" animBg="1"/>
          <p:bldP spid="54" grpId="0"/>
          <p:bldP spid="54" grpId="1"/>
          <p:bldP spid="55" grpId="0"/>
          <p:bldP spid="36885" grpId="0" animBg="1"/>
          <p:bldP spid="36886" grpId="0" animBg="1"/>
          <p:bldP spid="36887" grpId="0" animBg="1"/>
          <p:bldP spid="36888" grpId="0" animBg="1"/>
          <p:bldP spid="36889" grpId="0" animBg="1"/>
          <p:bldP spid="36890" grpId="0" animBg="1"/>
          <p:bldP spid="36891" grpId="0" animBg="1"/>
          <p:bldP spid="36892" grpId="0" animBg="1"/>
          <p:bldP spid="36893" grpId="0" animBg="1"/>
          <p:bldP spid="36894" grpId="0" animBg="1"/>
          <p:bldP spid="36895" grpId="0" animBg="1"/>
          <p:bldP spid="36896" grpId="0" animBg="1"/>
          <p:bldP spid="36897" grpId="0" animBg="1"/>
          <p:bldP spid="36898" grpId="0" animBg="1"/>
          <p:bldP spid="36899" grpId="0" animBg="1"/>
          <p:bldP spid="36900" grpId="0" animBg="1"/>
          <p:bldP spid="36901" grpId="0" animBg="1"/>
          <p:bldP spid="36902" grpId="0" animBg="1"/>
          <p:bldP spid="36908" grpId="0"/>
          <p:bldP spid="36909" grpId="0"/>
          <p:bldP spid="36910" grpId="0"/>
          <p:bldP spid="36911" grpId="0"/>
          <p:bldP spid="36912" grpId="0"/>
          <p:bldP spid="3691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5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5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5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369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369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7" fill="hold">
                          <p:stCondLst>
                            <p:cond delay="indefinite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3" presetClass="entr" presetSubtype="1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51" dur="500"/>
                                            <p:tgtEl>
                                              <p:spTgt spid="368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54" dur="500"/>
                                            <p:tgtEl>
                                              <p:spTgt spid="368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57" dur="500"/>
                                            <p:tgtEl>
                                              <p:spTgt spid="368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60" dur="500"/>
                                            <p:tgtEl>
                                              <p:spTgt spid="368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63" dur="500"/>
                                            <p:tgtEl>
                                              <p:spTgt spid="368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66" dur="500"/>
                                            <p:tgtEl>
                                              <p:spTgt spid="368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69" dur="500"/>
                                            <p:tgtEl>
                                              <p:spTgt spid="368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72" dur="500"/>
                                            <p:tgtEl>
                                              <p:spTgt spid="368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75" dur="500"/>
                                            <p:tgtEl>
                                              <p:spTgt spid="368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78" dur="500"/>
                                            <p:tgtEl>
                                              <p:spTgt spid="368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81" dur="500"/>
                                            <p:tgtEl>
                                              <p:spTgt spid="368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2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84" dur="500"/>
                                            <p:tgtEl>
                                              <p:spTgt spid="368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87" dur="500"/>
                                            <p:tgtEl>
                                              <p:spTgt spid="368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90" dur="500"/>
                                            <p:tgtEl>
                                              <p:spTgt spid="3689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8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93" dur="500"/>
                                            <p:tgtEl>
                                              <p:spTgt spid="368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96" dur="500"/>
                                            <p:tgtEl>
                                              <p:spTgt spid="369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99" dur="500"/>
                                            <p:tgtEl>
                                              <p:spTgt spid="3690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02" dur="500"/>
                                            <p:tgtEl>
                                              <p:spTgt spid="369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05" dur="500"/>
                                            <p:tgtEl>
                                              <p:spTgt spid="369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6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08" dur="500"/>
                                            <p:tgtEl>
                                              <p:spTgt spid="3690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11" dur="500"/>
                                            <p:tgtEl>
                                              <p:spTgt spid="369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2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14" dur="500"/>
                                            <p:tgtEl>
                                              <p:spTgt spid="369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17" dur="500"/>
                                            <p:tgtEl>
                                              <p:spTgt spid="369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3" presetClass="entr" presetSubtype="1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9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linds(horizontal)">
                                          <p:cBhvr>
                                            <p:cTn id="120" dur="500"/>
                                            <p:tgtEl>
                                              <p:spTgt spid="369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0" grpId="0" animBg="1"/>
          <p:bldP spid="50" grpId="1" animBg="1"/>
          <p:bldP spid="51" grpId="0" animBg="1"/>
          <p:bldP spid="51" grpId="1" animBg="1"/>
          <p:bldP spid="52" grpId="0" animBg="1"/>
          <p:bldP spid="52" grpId="1" animBg="1"/>
          <p:bldP spid="53" grpId="0" animBg="1"/>
          <p:bldP spid="53" grpId="1" animBg="1"/>
          <p:bldP spid="54" grpId="0"/>
          <p:bldP spid="54" grpId="1"/>
          <p:bldP spid="55" grpId="0"/>
          <p:bldP spid="36885" grpId="0" animBg="1"/>
          <p:bldP spid="36886" grpId="0" animBg="1"/>
          <p:bldP spid="36887" grpId="0" animBg="1"/>
          <p:bldP spid="36888" grpId="0" animBg="1"/>
          <p:bldP spid="36889" grpId="0" animBg="1"/>
          <p:bldP spid="36890" grpId="0" animBg="1"/>
          <p:bldP spid="36891" grpId="0" animBg="1"/>
          <p:bldP spid="36892" grpId="0" animBg="1"/>
          <p:bldP spid="36893" grpId="0" animBg="1"/>
          <p:bldP spid="36894" grpId="0" animBg="1"/>
          <p:bldP spid="36895" grpId="0" animBg="1"/>
          <p:bldP spid="36896" grpId="0" animBg="1"/>
          <p:bldP spid="36897" grpId="0" animBg="1"/>
          <p:bldP spid="36898" grpId="0" animBg="1"/>
          <p:bldP spid="36899" grpId="0" animBg="1"/>
          <p:bldP spid="36900" grpId="0" animBg="1"/>
          <p:bldP spid="36901" grpId="0" animBg="1"/>
          <p:bldP spid="36902" grpId="0" animBg="1"/>
          <p:bldP spid="36908" grpId="0"/>
          <p:bldP spid="36909" grpId="0"/>
          <p:bldP spid="36910" grpId="0"/>
          <p:bldP spid="36911" grpId="0"/>
          <p:bldP spid="36912" grpId="0"/>
          <p:bldP spid="36913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17" name="Group 21"/>
          <p:cNvGraphicFramePr>
            <a:graphicFrameLocks noGrp="1"/>
          </p:cNvGraphicFramePr>
          <p:nvPr/>
        </p:nvGraphicFramePr>
        <p:xfrm>
          <a:off x="795314" y="676131"/>
          <a:ext cx="7512050" cy="3308350"/>
        </p:xfrm>
        <a:graphic>
          <a:graphicData uri="http://schemas.openxmlformats.org/drawingml/2006/table">
            <a:tbl>
              <a:tblPr/>
              <a:tblGrid>
                <a:gridCol w="928370"/>
                <a:gridCol w="2275205"/>
                <a:gridCol w="1384300"/>
                <a:gridCol w="1567815"/>
                <a:gridCol w="1356360"/>
              </a:tblGrid>
              <a:tr h="42672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姓名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98D2E3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职责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9D25A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负责模块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A5514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代码行数／注释行数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BE22D"/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4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文档页数</a:t>
                      </a:r>
                      <a:endParaRPr kumimoji="0" lang="zh-CN" altLang="en-US" sz="1400" b="0" i="0" u="none" strike="noStrike" cap="none" normalizeH="0" baseline="0" dirty="0" err="1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7BBFAA"/>
                    </a:solidFill>
                  </a:tcPr>
                </a:tc>
              </a:tr>
              <a:tr h="4127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刘俊傲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lang="zh-CN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sym typeface="+mn-ea"/>
                        </a:rPr>
                        <a:t>后台框架搭建及后台开发</a:t>
                      </a:r>
                      <a:endParaRPr lang="zh-CN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后台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7500+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何剑冲</a:t>
                      </a:r>
                      <a:endParaRPr kumimoji="0" lang="zh-CN" altLang="en-US" sz="1200" b="1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lang="zh-CN" altLang="en-US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altLang="en-US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sym typeface="+mn-ea"/>
                        </a:rPr>
                        <a:t>前端架构及主体开发</a:t>
                      </a:r>
                      <a:endParaRPr lang="zh-CN" altLang="en-US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前端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8000+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蔡东鸿</a:t>
                      </a:r>
                      <a:endParaRPr kumimoji="0" lang="zh-CN" altLang="en-US" sz="1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lang="zh-CN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sym typeface="+mn-ea"/>
                        </a:rPr>
                        <a:t>产品设计及前端协助开发</a:t>
                      </a:r>
                      <a:endParaRPr lang="zh-CN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产品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2000+</a:t>
                      </a:r>
                      <a:endParaRPr kumimoji="0" lang="en-US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章凤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lang="zh-CN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US" altLang="zh-CN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sym typeface="+mn-ea"/>
                        </a:rPr>
                        <a:t>UI </a:t>
                      </a:r>
                      <a:r>
                        <a:rPr lang="zh-CN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sym typeface="+mn-ea"/>
                        </a:rPr>
                        <a:t>设计及前端协助开发</a:t>
                      </a:r>
                      <a:endParaRPr lang="zh-CN" sz="8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设计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2000+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1275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赵冠华</a:t>
                      </a:r>
                      <a:endParaRPr kumimoji="0" lang="zh-CN" altLang="en-US" sz="1200" b="1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lang="zh-CN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zh-CN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sym typeface="+mn-ea"/>
                        </a:rPr>
                        <a:t>文档编写及产品优化设计</a:t>
                      </a:r>
                      <a:endParaRPr lang="zh-CN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  <a:sym typeface="+mn-ea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文档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0</a:t>
                      </a:r>
                      <a:endParaRPr kumimoji="0" lang="en-US" altLang="zh-CN" sz="2000" b="0" i="0" u="none" strike="noStrike" cap="none" normalizeH="0" baseline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150+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11163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黄昊尊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lang="zh-CN" sz="12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sym typeface="+mn-ea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后台开发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后台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3000+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defRPr sz="28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1pPr>
                      <a:lvl2pPr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2pPr>
                      <a:lvl3pPr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3pPr>
                      <a:lvl4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4pPr>
                      <a:lvl5pPr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宋体" panose="02010600030101010101" pitchFamily="2" charset="-122"/>
                        </a:defRPr>
                      </a:lvl9pPr>
                    </a:lstStyle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10+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</a:tr>
              <a:tr h="411480"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合计</a:t>
                      </a:r>
                      <a:endParaRPr kumimoji="0" lang="zh-CN" alt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 cap="flat"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zh-CN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项目主题分工</a:t>
                      </a:r>
                      <a:endParaRPr kumimoji="0" lang="zh-CN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endParaRPr kumimoji="0" lang="en-US" altLang="zh-CN" sz="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20000+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kumimoji="0" lang="en-US" altLang="zh-CN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宋体" panose="02010600030101010101" pitchFamily="2" charset="-122"/>
                        </a:rPr>
                        <a:t>210+</a:t>
                      </a:r>
                      <a:endParaRPr kumimoji="0" lang="en-US" altLang="zh-CN" sz="2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宋体" panose="02010600030101010101" pitchFamily="2" charset="-122"/>
                      </a:endParaRPr>
                    </a:p>
                  </a:txBody>
                  <a:tcPr marL="90000" marR="90000" marT="0" marB="0" anchor="ctr" horzOverflow="overflow">
                    <a:lnL>
                      <a:noFill/>
                    </a:lnL>
                    <a:lnR cap="flat">
                      <a:noFill/>
                    </a:lnR>
                    <a:lnT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22" name="Oval 6"/>
          <p:cNvSpPr>
            <a:spLocks noChangeArrowheads="1"/>
          </p:cNvSpPr>
          <p:nvPr/>
        </p:nvSpPr>
        <p:spPr bwMode="auto">
          <a:xfrm>
            <a:off x="858344" y="103942"/>
            <a:ext cx="185264" cy="182642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3" name="Oval 3"/>
          <p:cNvSpPr>
            <a:spLocks noChangeArrowheads="1"/>
          </p:cNvSpPr>
          <p:nvPr/>
        </p:nvSpPr>
        <p:spPr bwMode="auto">
          <a:xfrm>
            <a:off x="-106265" y="242684"/>
            <a:ext cx="263828" cy="260897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4" name="Oval 4"/>
          <p:cNvSpPr>
            <a:spLocks noChangeArrowheads="1"/>
          </p:cNvSpPr>
          <p:nvPr/>
        </p:nvSpPr>
        <p:spPr bwMode="auto">
          <a:xfrm>
            <a:off x="157563" y="414164"/>
            <a:ext cx="263828" cy="260897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5" name="Oval 5"/>
          <p:cNvSpPr>
            <a:spLocks noChangeArrowheads="1"/>
          </p:cNvSpPr>
          <p:nvPr/>
        </p:nvSpPr>
        <p:spPr bwMode="auto">
          <a:xfrm>
            <a:off x="336285" y="225555"/>
            <a:ext cx="458394" cy="450850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6" name="Rectangle 39"/>
          <p:cNvSpPr>
            <a:spLocks noChangeArrowheads="1"/>
          </p:cNvSpPr>
          <p:nvPr/>
        </p:nvSpPr>
        <p:spPr bwMode="auto">
          <a:xfrm>
            <a:off x="401920" y="327870"/>
            <a:ext cx="330892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60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sym typeface="+mn-ea"/>
              </a:rPr>
              <a:t>01</a:t>
            </a:r>
            <a:endParaRPr kumimoji="0" lang="zh-CN" altLang="zh-CN" sz="1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600" b="0" i="0" u="none" strike="noStrike" cap="none" normalizeH="0" baseline="0" dirty="0" smtClean="0">
              <a:ln>
                <a:noFill/>
              </a:ln>
              <a:solidFill>
                <a:srgbClr val="FFFFFF"/>
              </a:solidFill>
              <a:effectLst/>
              <a:latin typeface="Impact" panose="020B080603090205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7" name="Rectangle 39"/>
          <p:cNvSpPr>
            <a:spLocks noChangeArrowheads="1"/>
          </p:cNvSpPr>
          <p:nvPr/>
        </p:nvSpPr>
        <p:spPr bwMode="auto">
          <a:xfrm>
            <a:off x="916305" y="338455"/>
            <a:ext cx="4090670" cy="2768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团队介绍</a:t>
            </a:r>
            <a:r>
              <a:rPr lang="en-US" altLang="zh-CN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——</a:t>
            </a:r>
            <a:r>
              <a:rPr lang="zh-CN" altLang="en-US" b="1" dirty="0" smtClean="0">
                <a:solidFill>
                  <a:srgbClr val="ED7641"/>
                </a:solidFill>
                <a:latin typeface="Impact" panose="020B0806030902050204" pitchFamily="34" charset="0"/>
              </a:rPr>
              <a:t>团队成员任务及工作量</a:t>
            </a:r>
            <a:endParaRPr lang="zh-CN" altLang="en-US" b="1" dirty="0" smtClean="0">
              <a:solidFill>
                <a:srgbClr val="ED7641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/>
          <p:bldP spid="26" grpId="1"/>
          <p:bldP spid="2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0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42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297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/>
          <p:bldP spid="26" grpId="1"/>
          <p:bldP spid="27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7"/>
          <p:cNvSpPr>
            <a:spLocks noChangeArrowheads="1"/>
          </p:cNvSpPr>
          <p:nvPr/>
        </p:nvSpPr>
        <p:spPr bwMode="auto">
          <a:xfrm>
            <a:off x="1563092" y="-1133311"/>
            <a:ext cx="1892300" cy="1895475"/>
          </a:xfrm>
          <a:prstGeom prst="ellipse">
            <a:avLst/>
          </a:prstGeom>
          <a:solidFill>
            <a:srgbClr val="BAE36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8"/>
          <p:cNvSpPr>
            <a:spLocks noChangeArrowheads="1"/>
          </p:cNvSpPr>
          <p:nvPr/>
        </p:nvSpPr>
        <p:spPr bwMode="auto">
          <a:xfrm>
            <a:off x="3559298" y="46190"/>
            <a:ext cx="292124" cy="292124"/>
          </a:xfrm>
          <a:prstGeom prst="ellipse">
            <a:avLst/>
          </a:prstGeom>
          <a:solidFill>
            <a:srgbClr val="6EAB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057125" y="274534"/>
            <a:ext cx="1276350" cy="1281113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2762383" y="192252"/>
            <a:ext cx="781050" cy="781050"/>
          </a:xfrm>
          <a:prstGeom prst="ellipse">
            <a:avLst/>
          </a:prstGeom>
          <a:solidFill>
            <a:srgbClr val="ED9B38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8" name="Oval 11"/>
          <p:cNvSpPr>
            <a:spLocks noChangeArrowheads="1"/>
          </p:cNvSpPr>
          <p:nvPr/>
        </p:nvSpPr>
        <p:spPr bwMode="auto">
          <a:xfrm>
            <a:off x="3940975" y="-185573"/>
            <a:ext cx="381000" cy="377825"/>
          </a:xfrm>
          <a:prstGeom prst="ellipse">
            <a:avLst/>
          </a:prstGeom>
          <a:solidFill>
            <a:srgbClr val="F5EA9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0" name="Oval 13"/>
          <p:cNvSpPr>
            <a:spLocks noChangeArrowheads="1"/>
          </p:cNvSpPr>
          <p:nvPr/>
        </p:nvSpPr>
        <p:spPr bwMode="auto">
          <a:xfrm>
            <a:off x="3602893" y="252742"/>
            <a:ext cx="1206032" cy="1209241"/>
          </a:xfrm>
          <a:prstGeom prst="ellipse">
            <a:avLst/>
          </a:prstGeom>
          <a:solidFill>
            <a:srgbClr val="D8AEAF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4" name="Oval 17"/>
          <p:cNvSpPr>
            <a:spLocks noChangeArrowheads="1"/>
          </p:cNvSpPr>
          <p:nvPr/>
        </p:nvSpPr>
        <p:spPr bwMode="auto">
          <a:xfrm>
            <a:off x="1952760" y="1915055"/>
            <a:ext cx="1016000" cy="1017588"/>
          </a:xfrm>
          <a:prstGeom prst="ellipse">
            <a:avLst/>
          </a:prstGeom>
          <a:solidFill>
            <a:srgbClr val="A5CB5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Oval 18"/>
          <p:cNvSpPr>
            <a:spLocks noChangeArrowheads="1"/>
          </p:cNvSpPr>
          <p:nvPr/>
        </p:nvSpPr>
        <p:spPr bwMode="auto">
          <a:xfrm>
            <a:off x="4541477" y="311578"/>
            <a:ext cx="215900" cy="215900"/>
          </a:xfrm>
          <a:prstGeom prst="ellipse">
            <a:avLst/>
          </a:prstGeom>
          <a:solidFill>
            <a:srgbClr val="BDED6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Oval 19"/>
          <p:cNvSpPr>
            <a:spLocks noChangeArrowheads="1"/>
          </p:cNvSpPr>
          <p:nvPr/>
        </p:nvSpPr>
        <p:spPr bwMode="auto">
          <a:xfrm>
            <a:off x="4118809" y="1559890"/>
            <a:ext cx="215900" cy="215900"/>
          </a:xfrm>
          <a:prstGeom prst="ellipse">
            <a:avLst/>
          </a:prstGeom>
          <a:solidFill>
            <a:srgbClr val="BCED61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Oval 20"/>
          <p:cNvSpPr>
            <a:spLocks noChangeArrowheads="1"/>
          </p:cNvSpPr>
          <p:nvPr/>
        </p:nvSpPr>
        <p:spPr bwMode="auto">
          <a:xfrm>
            <a:off x="3637095" y="1526927"/>
            <a:ext cx="377825" cy="379413"/>
          </a:xfrm>
          <a:prstGeom prst="ellipse">
            <a:avLst/>
          </a:prstGeom>
          <a:solidFill>
            <a:srgbClr val="CB99C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Oval 21"/>
          <p:cNvSpPr>
            <a:spLocks noChangeArrowheads="1"/>
          </p:cNvSpPr>
          <p:nvPr/>
        </p:nvSpPr>
        <p:spPr bwMode="auto">
          <a:xfrm>
            <a:off x="2875568" y="1320965"/>
            <a:ext cx="950440" cy="951935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Oval 22"/>
          <p:cNvSpPr>
            <a:spLocks noChangeArrowheads="1"/>
          </p:cNvSpPr>
          <p:nvPr/>
        </p:nvSpPr>
        <p:spPr bwMode="auto">
          <a:xfrm>
            <a:off x="2122251" y="998434"/>
            <a:ext cx="555625" cy="557213"/>
          </a:xfrm>
          <a:prstGeom prst="ellipse">
            <a:avLst/>
          </a:prstGeom>
          <a:solidFill>
            <a:srgbClr val="FBE22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Oval 23"/>
          <p:cNvSpPr>
            <a:spLocks noChangeArrowheads="1"/>
          </p:cNvSpPr>
          <p:nvPr/>
        </p:nvSpPr>
        <p:spPr bwMode="auto">
          <a:xfrm>
            <a:off x="1867033" y="1597190"/>
            <a:ext cx="514350" cy="514350"/>
          </a:xfrm>
          <a:prstGeom prst="ellipse">
            <a:avLst/>
          </a:prstGeom>
          <a:solidFill>
            <a:srgbClr val="8CDB27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Oval 24"/>
          <p:cNvSpPr>
            <a:spLocks noChangeArrowheads="1"/>
          </p:cNvSpPr>
          <p:nvPr/>
        </p:nvSpPr>
        <p:spPr bwMode="auto">
          <a:xfrm>
            <a:off x="1660658" y="1717840"/>
            <a:ext cx="139700" cy="139700"/>
          </a:xfrm>
          <a:prstGeom prst="ellipse">
            <a:avLst/>
          </a:prstGeom>
          <a:solidFill>
            <a:srgbClr val="E9B915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Oval 25"/>
          <p:cNvSpPr>
            <a:spLocks noChangeArrowheads="1"/>
          </p:cNvSpPr>
          <p:nvPr/>
        </p:nvSpPr>
        <p:spPr bwMode="auto">
          <a:xfrm>
            <a:off x="3032258" y="3043402"/>
            <a:ext cx="146050" cy="147638"/>
          </a:xfrm>
          <a:prstGeom prst="ellipse">
            <a:avLst/>
          </a:prstGeom>
          <a:solidFill>
            <a:srgbClr val="BCED60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Oval 26"/>
          <p:cNvSpPr>
            <a:spLocks noChangeArrowheads="1"/>
          </p:cNvSpPr>
          <p:nvPr/>
        </p:nvSpPr>
        <p:spPr bwMode="auto">
          <a:xfrm>
            <a:off x="2968760" y="3464090"/>
            <a:ext cx="146050" cy="149225"/>
          </a:xfrm>
          <a:prstGeom prst="ellipse">
            <a:avLst/>
          </a:prstGeom>
          <a:solidFill>
            <a:srgbClr val="B03896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Oval 27"/>
          <p:cNvSpPr>
            <a:spLocks noChangeArrowheads="1"/>
          </p:cNvSpPr>
          <p:nvPr/>
        </p:nvSpPr>
        <p:spPr bwMode="auto">
          <a:xfrm>
            <a:off x="3017652" y="3659738"/>
            <a:ext cx="437740" cy="437740"/>
          </a:xfrm>
          <a:prstGeom prst="ellipse">
            <a:avLst/>
          </a:prstGeom>
          <a:solidFill>
            <a:srgbClr val="F0CA6C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Oval 28"/>
          <p:cNvSpPr>
            <a:spLocks noChangeArrowheads="1"/>
          </p:cNvSpPr>
          <p:nvPr/>
        </p:nvSpPr>
        <p:spPr bwMode="auto">
          <a:xfrm>
            <a:off x="2745717" y="4120844"/>
            <a:ext cx="317185" cy="321993"/>
          </a:xfrm>
          <a:prstGeom prst="ellipse">
            <a:avLst/>
          </a:prstGeom>
          <a:solidFill>
            <a:srgbClr val="F0CA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Oval 29"/>
          <p:cNvSpPr>
            <a:spLocks noChangeArrowheads="1"/>
          </p:cNvSpPr>
          <p:nvPr/>
        </p:nvSpPr>
        <p:spPr bwMode="auto">
          <a:xfrm>
            <a:off x="2928201" y="4905540"/>
            <a:ext cx="264948" cy="264948"/>
          </a:xfrm>
          <a:prstGeom prst="ellipse">
            <a:avLst/>
          </a:prstGeom>
          <a:solidFill>
            <a:srgbClr val="7BBFA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Oval 30"/>
          <p:cNvSpPr>
            <a:spLocks noChangeArrowheads="1"/>
          </p:cNvSpPr>
          <p:nvPr/>
        </p:nvSpPr>
        <p:spPr bwMode="auto">
          <a:xfrm>
            <a:off x="2745717" y="4510944"/>
            <a:ext cx="478058" cy="475179"/>
          </a:xfrm>
          <a:prstGeom prst="ellipse">
            <a:avLst/>
          </a:prstGeom>
          <a:solidFill>
            <a:srgbClr val="EB454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Oval 31"/>
          <p:cNvSpPr>
            <a:spLocks noChangeArrowheads="1"/>
          </p:cNvSpPr>
          <p:nvPr/>
        </p:nvSpPr>
        <p:spPr bwMode="auto">
          <a:xfrm>
            <a:off x="2624270" y="4585957"/>
            <a:ext cx="213232" cy="213232"/>
          </a:xfrm>
          <a:prstGeom prst="ellipse">
            <a:avLst/>
          </a:prstGeom>
          <a:solidFill>
            <a:srgbClr val="8DC65B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Oval 32"/>
          <p:cNvSpPr>
            <a:spLocks noChangeArrowheads="1"/>
          </p:cNvSpPr>
          <p:nvPr/>
        </p:nvSpPr>
        <p:spPr bwMode="auto">
          <a:xfrm>
            <a:off x="2321883" y="3795092"/>
            <a:ext cx="604773" cy="604773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Oval 33"/>
          <p:cNvSpPr>
            <a:spLocks noChangeArrowheads="1"/>
          </p:cNvSpPr>
          <p:nvPr/>
        </p:nvSpPr>
        <p:spPr bwMode="auto">
          <a:xfrm>
            <a:off x="2800483" y="1133640"/>
            <a:ext cx="463550" cy="463550"/>
          </a:xfrm>
          <a:prstGeom prst="ellipse">
            <a:avLst/>
          </a:prstGeom>
          <a:solidFill>
            <a:srgbClr val="B9DBDD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Oval 34"/>
          <p:cNvSpPr>
            <a:spLocks noChangeArrowheads="1"/>
          </p:cNvSpPr>
          <p:nvPr/>
        </p:nvSpPr>
        <p:spPr bwMode="auto">
          <a:xfrm>
            <a:off x="3226138" y="2959906"/>
            <a:ext cx="622300" cy="623888"/>
          </a:xfrm>
          <a:prstGeom prst="ellipse">
            <a:avLst/>
          </a:prstGeom>
          <a:solidFill>
            <a:srgbClr val="98D2E3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Oval 35"/>
          <p:cNvSpPr>
            <a:spLocks noChangeArrowheads="1"/>
          </p:cNvSpPr>
          <p:nvPr/>
        </p:nvSpPr>
        <p:spPr bwMode="auto">
          <a:xfrm>
            <a:off x="2530610" y="2770352"/>
            <a:ext cx="422275" cy="420688"/>
          </a:xfrm>
          <a:prstGeom prst="ellipse">
            <a:avLst/>
          </a:prstGeom>
          <a:solidFill>
            <a:srgbClr val="E27902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Oval 36"/>
          <p:cNvSpPr>
            <a:spLocks noChangeArrowheads="1"/>
          </p:cNvSpPr>
          <p:nvPr/>
        </p:nvSpPr>
        <p:spPr bwMode="auto">
          <a:xfrm>
            <a:off x="2374027" y="3076740"/>
            <a:ext cx="574675" cy="571500"/>
          </a:xfrm>
          <a:prstGeom prst="ellipse">
            <a:avLst/>
          </a:prstGeom>
          <a:solidFill>
            <a:srgbClr val="A9D25A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Oval 37"/>
          <p:cNvSpPr>
            <a:spLocks noChangeArrowheads="1"/>
          </p:cNvSpPr>
          <p:nvPr/>
        </p:nvSpPr>
        <p:spPr bwMode="auto">
          <a:xfrm>
            <a:off x="3083060" y="2016455"/>
            <a:ext cx="1066800" cy="1068388"/>
          </a:xfrm>
          <a:prstGeom prst="ellipse">
            <a:avLst/>
          </a:prstGeom>
          <a:solidFill>
            <a:srgbClr val="EA5514">
              <a:alpha val="8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Rectangle 39"/>
          <p:cNvSpPr>
            <a:spLocks noChangeArrowheads="1"/>
          </p:cNvSpPr>
          <p:nvPr/>
        </p:nvSpPr>
        <p:spPr bwMode="auto">
          <a:xfrm>
            <a:off x="3252923" y="2212664"/>
            <a:ext cx="727075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spAutoFit/>
          </a:bodyPr>
          <a:lstStyle>
            <a:lvl1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宋体" panose="02010600030101010101" pitchFamily="2" charset="-122"/>
              </a:defRPr>
            </a:lvl9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latin typeface="Impact" panose="020B080603090205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02</a:t>
            </a:r>
            <a:endParaRPr kumimoji="0" lang="zh-CN" altLang="zh-CN" sz="1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6" name="Rectangle 39"/>
          <p:cNvSpPr>
            <a:spLocks noChangeArrowheads="1"/>
          </p:cNvSpPr>
          <p:nvPr/>
        </p:nvSpPr>
        <p:spPr bwMode="auto">
          <a:xfrm>
            <a:off x="4505771" y="2246997"/>
            <a:ext cx="2778059" cy="5537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buFont typeface="Arial" panose="020B0604020202020204" pitchFamily="34" charset="0"/>
              <a:buNone/>
            </a:pPr>
            <a:r>
              <a:rPr lang="zh-CN" sz="3600" b="1" dirty="0">
                <a:solidFill>
                  <a:srgbClr val="EA5514"/>
                </a:solidFill>
                <a:latin typeface="Impact" panose="020B0806030902050204" pitchFamily="34" charset="0"/>
              </a:rPr>
              <a:t>项目概述</a:t>
            </a:r>
            <a:endParaRPr lang="zh-CN" sz="36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100">
        <p14:switch dir="r"/>
      </p:transition>
    </mc:Choice>
    <mc:Fallback>
      <p:transition spd="slow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 p14:presetBounceEnd="50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1" dur="150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" dur="150" fill="hold"/>
                                            <p:tgtEl>
                                              <p:spTgt spid="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32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3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46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7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9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53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3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0" dur="150" fill="hold"/>
                                            <p:tgtEl>
                                              <p:spTgt spid="3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67" dur="150" fill="hold"/>
                                            <p:tgtEl>
                                              <p:spTgt spid="1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74" dur="150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5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81" dur="150" fill="hold"/>
                                            <p:tgtEl>
                                              <p:spTgt spid="1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2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88" dur="150" fill="hold"/>
                                            <p:tgtEl>
                                              <p:spTgt spid="1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95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6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3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0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1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02" dur="150" fill="hold"/>
                                            <p:tgtEl>
                                              <p:spTgt spid="3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0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5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6" dur="3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7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09" dur="150" fill="hold"/>
                                            <p:tgtEl>
                                              <p:spTgt spid="1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0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2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3" dur="3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4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116" dur="150" fill="hold"/>
                                            <p:tgtEl>
                                              <p:spTgt spid="3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17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3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1" dur="3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2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23" dur="150" fill="hold"/>
                                            <p:tgtEl>
                                              <p:spTgt spid="3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3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3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30" dur="150" fill="hold"/>
                                            <p:tgtEl>
                                              <p:spTgt spid="22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3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4" dur="3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5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6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37" dur="150" fill="hold"/>
                                            <p:tgtEl>
                                              <p:spTgt spid="3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6" presetClass="emph" presetSubtype="0" autoRev="1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Scale>
                                          <p:cBhvr>
                                            <p:cTn id="144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45" presetID="53" presetClass="entr" presetSubtype="16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8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9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0" presetID="6" presetClass="emph" presetSubtype="0" autoRev="1" fill="hold" grpId="1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Scale>
                                          <p:cBhvr>
                                            <p:cTn id="151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2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4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5" dur="3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6" dur="3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7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158" dur="150" fill="hold"/>
                                            <p:tgtEl>
                                              <p:spTgt spid="2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65" dur="150" fill="hold"/>
                                            <p:tgtEl>
                                              <p:spTgt spid="2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66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8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9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0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1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72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73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5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6" dur="3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8" presetID="6" presetClass="emph" presetSubtype="0" autoRev="1" fill="hold" grpId="1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animScale>
                                          <p:cBhvr>
                                            <p:cTn id="179" dur="150" fill="hold"/>
                                            <p:tgtEl>
                                              <p:spTgt spid="2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0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2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3" dur="3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84" dur="3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5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86" dur="150" fill="hold"/>
                                            <p:tgtEl>
                                              <p:spTgt spid="2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87" presetID="53" presetClass="entr" presetSubtype="16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89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0" dur="3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1" dur="3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2" presetID="6" presetClass="emph" presetSubtype="0" autoRev="1" fill="hold" grpId="1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animScale>
                                          <p:cBhvr>
                                            <p:cTn id="193" dur="150" fill="hold"/>
                                            <p:tgtEl>
                                              <p:spTgt spid="35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194" presetID="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7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98" presetID="53" presetClass="entr" presetSubtype="16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0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1" dur="3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2" dur="3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3" presetID="6" presetClass="emph" presetSubtype="0" autoRev="1" fill="hold" grpId="1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animScale>
                                          <p:cBhvr>
                                            <p:cTn id="204" dur="150" fill="hold"/>
                                            <p:tgtEl>
                                              <p:spTgt spid="21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 animBg="1"/>
          <p:bldP spid="4" grpId="1" animBg="1"/>
          <p:bldP spid="5" grpId="0" animBg="1"/>
          <p:bldP spid="5" grpId="1" animBg="1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10" grpId="0" animBg="1"/>
          <p:bldP spid="10" grpId="1" animBg="1"/>
          <p:bldP spid="14" grpId="0" animBg="1"/>
          <p:bldP spid="14" grpId="1" animBg="1"/>
          <p:bldP spid="15" grpId="0" animBg="1"/>
          <p:bldP spid="15" grpId="1" animBg="1"/>
          <p:bldP spid="16" grpId="0" animBg="1"/>
          <p:bldP spid="16" grpId="1" animBg="1"/>
          <p:bldP spid="17" grpId="0" animBg="1"/>
          <p:bldP spid="17" grpId="1" animBg="1"/>
          <p:bldP spid="18" grpId="0" animBg="1"/>
          <p:bldP spid="18" grpId="1" animBg="1"/>
          <p:bldP spid="19" grpId="0" animBg="1"/>
          <p:bldP spid="19" grpId="1" animBg="1"/>
          <p:bldP spid="20" grpId="0" animBg="1"/>
          <p:bldP spid="20" grpId="1" animBg="1"/>
          <p:bldP spid="21" grpId="0" animBg="1"/>
          <p:bldP spid="21" grpId="1" animBg="1"/>
          <p:bldP spid="22" grpId="0" animBg="1"/>
          <p:bldP spid="22" grpId="1" animBg="1"/>
          <p:bldP spid="23" grpId="0" animBg="1"/>
          <p:bldP spid="23" grpId="1" animBg="1"/>
          <p:bldP spid="24" grpId="0" animBg="1"/>
          <p:bldP spid="24" grpId="1" animBg="1"/>
          <p:bldP spid="25" grpId="0" animBg="1"/>
          <p:bldP spid="25" grpId="1" animBg="1"/>
          <p:bldP spid="26" grpId="0" animBg="1"/>
          <p:bldP spid="26" grpId="1" animBg="1"/>
          <p:bldP spid="27" grpId="0" animBg="1"/>
          <p:bldP spid="27" grpId="1" animBg="1"/>
          <p:bldP spid="28" grpId="0" animBg="1"/>
          <p:bldP spid="28" grpId="1" animBg="1"/>
          <p:bldP spid="29" grpId="0" animBg="1"/>
          <p:bldP spid="29" grpId="1" animBg="1"/>
          <p:bldP spid="30" grpId="0" animBg="1"/>
          <p:bldP spid="30" grpId="1" animBg="1"/>
          <p:bldP spid="31" grpId="0" animBg="1"/>
          <p:bldP spid="31" grpId="1" animBg="1"/>
          <p:bldP spid="32" grpId="0" animBg="1"/>
          <p:bldP spid="32" grpId="1" animBg="1"/>
          <p:bldP spid="33" grpId="0" animBg="1"/>
          <p:bldP spid="33" grpId="1" animBg="1"/>
          <p:bldP spid="34" grpId="0" animBg="1"/>
          <p:bldP spid="34" grpId="1" animBg="1"/>
          <p:bldP spid="35" grpId="0"/>
          <p:bldP spid="35" grpId="1"/>
          <p:bldP spid="36" grpId="0"/>
        </p:bldLst>
      </p:timing>
    </mc:Fallback>
  </mc:AlternateContent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1756</Words>
  <Application>WPS 演示</Application>
  <PresentationFormat>自定义</PresentationFormat>
  <Paragraphs>494</Paragraphs>
  <Slides>26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Arial</vt:lpstr>
      <vt:lpstr>宋体</vt:lpstr>
      <vt:lpstr>Wingdings</vt:lpstr>
      <vt:lpstr>微软雅黑</vt:lpstr>
      <vt:lpstr>Impact</vt:lpstr>
      <vt:lpstr>楷体</vt:lpstr>
      <vt:lpstr>Calibri</vt:lpstr>
      <vt:lpstr>Arial Unicode MS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徐威方</dc:creator>
  <cp:lastModifiedBy>hello   word</cp:lastModifiedBy>
  <cp:revision>148</cp:revision>
  <dcterms:created xsi:type="dcterms:W3CDTF">2015-10-14T02:35:00Z</dcterms:created>
  <dcterms:modified xsi:type="dcterms:W3CDTF">2018-07-11T01:32:45Z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</Properties>
</file>

<file path=docProps/thumbnail.jpeg>
</file>